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56" r:id="rId3"/>
    <p:sldId id="279" r:id="rId4"/>
    <p:sldId id="280" r:id="rId5"/>
    <p:sldId id="281" r:id="rId6"/>
    <p:sldId id="282" r:id="rId7"/>
    <p:sldId id="257" r:id="rId8"/>
    <p:sldId id="284" r:id="rId9"/>
    <p:sldId id="265" r:id="rId10"/>
    <p:sldId id="271" r:id="rId11"/>
    <p:sldId id="278" r:id="rId12"/>
    <p:sldId id="272" r:id="rId13"/>
    <p:sldId id="273" r:id="rId14"/>
    <p:sldId id="264"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031" autoAdjust="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D1441-EFC9-427B-B44B-0A226A6BA4A0}" type="datetimeFigureOut">
              <a:rPr lang="en-US" smtClean="0"/>
              <a:pPr/>
              <a:t>7/22/2016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32C78-3276-4A65-9B16-3036C1CFF8BD}" type="slidenum">
              <a:rPr lang="en-US" smtClean="0"/>
              <a:pPr/>
              <a:t>‹#›</a:t>
            </a:fld>
            <a:endParaRPr lang="en-US"/>
          </a:p>
        </p:txBody>
      </p:sp>
    </p:spTree>
    <p:extLst>
      <p:ext uri="{BB962C8B-B14F-4D97-AF65-F5344CB8AC3E}">
        <p14:creationId xmlns:p14="http://schemas.microsoft.com/office/powerpoint/2010/main" xmlns="" val="148731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81B964-2791-4E8F-B69E-C3CCC0F8AE2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278384-2A00-499E-BBED-B859C11F6D52}"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78384-2A00-499E-BBED-B859C11F6D52}"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78384-2A00-499E-BBED-B859C11F6D52}"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78384-2A00-499E-BBED-B859C11F6D52}"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78384-2A00-499E-BBED-B859C11F6D52}"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278384-2A00-499E-BBED-B859C11F6D52}" type="datetimeFigureOut">
              <a:rPr lang="en-US" smtClean="0"/>
              <a:pPr/>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278384-2A00-499E-BBED-B859C11F6D52}" type="datetimeFigureOut">
              <a:rPr lang="en-US" smtClean="0"/>
              <a:pPr/>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278384-2A00-499E-BBED-B859C11F6D52}" type="datetimeFigureOut">
              <a:rPr lang="en-US" smtClean="0"/>
              <a:pPr/>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78384-2A00-499E-BBED-B859C11F6D52}" type="datetimeFigureOut">
              <a:rPr lang="en-US" smtClean="0"/>
              <a:pPr/>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78384-2A00-499E-BBED-B859C11F6D52}" type="datetimeFigureOut">
              <a:rPr lang="en-US" smtClean="0"/>
              <a:pPr/>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78384-2A00-499E-BBED-B859C11F6D52}" type="datetimeFigureOut">
              <a:rPr lang="en-US" smtClean="0"/>
              <a:pPr/>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3156-E963-494B-9370-9B3F370F72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78384-2A00-499E-BBED-B859C11F6D52}" type="datetimeFigureOut">
              <a:rPr lang="en-US" smtClean="0"/>
              <a:pPr/>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63156-E963-494B-9370-9B3F370F72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534679" y="1141269"/>
            <a:ext cx="8237538" cy="4918075"/>
          </a:xfrm>
          <a:prstGeom prst="rect">
            <a:avLst/>
          </a:prstGeom>
          <a:noFill/>
          <a:ln w="9525">
            <a:noFill/>
            <a:miter lim="800000"/>
            <a:headEnd/>
            <a:tailEnd/>
          </a:ln>
        </p:spPr>
        <p:txBody>
          <a:bodyPr>
            <a:prstTxWarp prst="textNoShape">
              <a:avLst/>
            </a:prstTxWarp>
          </a:bodyPr>
          <a:lstStyle/>
          <a:p>
            <a:pPr marL="0" indent="0">
              <a:buNone/>
            </a:pPr>
            <a:endParaRPr lang="en-US" sz="2800" dirty="0"/>
          </a:p>
          <a:p>
            <a:pPr marL="285750" indent="-285750">
              <a:spcBef>
                <a:spcPct val="20000"/>
              </a:spcBef>
              <a:buFont typeface="Arial" pitchFamily="34" charset="0"/>
              <a:buChar char="•"/>
            </a:pPr>
            <a:endParaRPr lang="en-US" sz="2400" dirty="0"/>
          </a:p>
          <a:p>
            <a:pPr marL="285750" indent="-285750">
              <a:spcBef>
                <a:spcPct val="20000"/>
              </a:spcBef>
              <a:buFont typeface="Arial" pitchFamily="34" charset="0"/>
              <a:buChar char="•"/>
            </a:pPr>
            <a:endParaRPr lang="en-US" sz="2400" dirty="0" smtClean="0"/>
          </a:p>
          <a:p>
            <a:pPr marL="285750" indent="-285750">
              <a:spcBef>
                <a:spcPct val="20000"/>
              </a:spcBef>
              <a:buFont typeface="Arial" pitchFamily="34" charset="0"/>
              <a:buChar char="•"/>
            </a:pPr>
            <a:endParaRPr lang="en-US" sz="2400" dirty="0"/>
          </a:p>
          <a:p>
            <a:pPr marL="285750" indent="-285750">
              <a:spcBef>
                <a:spcPct val="20000"/>
              </a:spcBef>
              <a:buFont typeface="Arial" pitchFamily="34" charset="0"/>
              <a:buChar char="•"/>
            </a:pPr>
            <a:endParaRPr lang="en-US" sz="2400" dirty="0" smtClean="0"/>
          </a:p>
          <a:p>
            <a:pPr marL="285750" indent="-285750">
              <a:spcBef>
                <a:spcPct val="20000"/>
              </a:spcBef>
              <a:buFont typeface="Arial" pitchFamily="34" charset="0"/>
              <a:buChar char="•"/>
            </a:pPr>
            <a:endParaRPr lang="en-US" sz="2400" dirty="0"/>
          </a:p>
          <a:p>
            <a:pPr marL="285750" indent="-285750">
              <a:spcBef>
                <a:spcPct val="20000"/>
              </a:spcBef>
              <a:buFont typeface="Arial" pitchFamily="34" charset="0"/>
              <a:buChar char="•"/>
            </a:pPr>
            <a:endParaRPr lang="en-US" sz="2400" dirty="0" smtClean="0"/>
          </a:p>
          <a:p>
            <a:pPr marL="285750" indent="-285750">
              <a:spcBef>
                <a:spcPct val="20000"/>
              </a:spcBef>
              <a:buFont typeface="Arial" pitchFamily="34" charset="0"/>
              <a:buChar char="•"/>
            </a:pPr>
            <a:endParaRPr lang="en-US" sz="2400" dirty="0" smtClean="0"/>
          </a:p>
        </p:txBody>
      </p:sp>
      <p:sp>
        <p:nvSpPr>
          <p:cNvPr id="5" name="Rectangle 2"/>
          <p:cNvSpPr>
            <a:spLocks noChangeArrowheads="1"/>
          </p:cNvSpPr>
          <p:nvPr/>
        </p:nvSpPr>
        <p:spPr bwMode="auto">
          <a:xfrm>
            <a:off x="0" y="0"/>
            <a:ext cx="9144000" cy="6858000"/>
          </a:xfrm>
          <a:prstGeom prst="rect">
            <a:avLst/>
          </a:prstGeom>
          <a:noFill/>
          <a:ln w="152400">
            <a:solidFill>
              <a:srgbClr val="C0C0C0"/>
            </a:solidFill>
            <a:miter lim="800000"/>
            <a:headEnd/>
            <a:tailEnd/>
          </a:ln>
        </p:spPr>
        <p:txBody>
          <a:bodyPr wrap="none" anchor="ctr">
            <a:prstTxWarp prst="textNoShape">
              <a:avLst/>
            </a:prstTxWarp>
          </a:bodyPr>
          <a:lstStyle/>
          <a:p>
            <a:pPr algn="ctr" eaLnBrk="0" hangingPunct="0"/>
            <a:endParaRPr lang="en-US"/>
          </a:p>
        </p:txBody>
      </p:sp>
      <p:sp>
        <p:nvSpPr>
          <p:cNvPr id="8" name="Rectangle 2"/>
          <p:cNvSpPr>
            <a:spLocks noChangeArrowheads="1"/>
          </p:cNvSpPr>
          <p:nvPr/>
        </p:nvSpPr>
        <p:spPr bwMode="auto">
          <a:xfrm>
            <a:off x="304800" y="76200"/>
            <a:ext cx="8534400" cy="603250"/>
          </a:xfrm>
          <a:prstGeom prst="rect">
            <a:avLst/>
          </a:prstGeom>
          <a:noFill/>
          <a:ln w="9525">
            <a:noFill/>
            <a:miter lim="800000"/>
            <a:headEnd/>
            <a:tailEnd/>
          </a:ln>
        </p:spPr>
        <p:txBody>
          <a:bodyPr anchor="ctr">
            <a:prstTxWarp prst="textNoShape">
              <a:avLst/>
            </a:prstTxWarp>
          </a:bodyPr>
          <a:lstStyle/>
          <a:p>
            <a:pPr algn="ctr"/>
            <a:r>
              <a:rPr lang="en-US" sz="3600" b="1" dirty="0" smtClean="0"/>
              <a:t>Utah </a:t>
            </a:r>
            <a:r>
              <a:rPr lang="en-US" sz="3600" b="1" dirty="0" err="1" smtClean="0"/>
              <a:t>Nanofab</a:t>
            </a:r>
            <a:r>
              <a:rPr lang="en-US" sz="3600" b="1" dirty="0" smtClean="0"/>
              <a:t> Design Review Meeting</a:t>
            </a:r>
            <a:endParaRPr lang="en-US" sz="3600" b="1" dirty="0"/>
          </a:p>
        </p:txBody>
      </p:sp>
      <p:sp>
        <p:nvSpPr>
          <p:cNvPr id="11" name="TextBox 10"/>
          <p:cNvSpPr txBox="1"/>
          <p:nvPr/>
        </p:nvSpPr>
        <p:spPr>
          <a:xfrm>
            <a:off x="2971800" y="1371600"/>
            <a:ext cx="1600200" cy="1588127"/>
          </a:xfrm>
          <a:prstGeom prst="rect">
            <a:avLst/>
          </a:prstGeom>
          <a:solidFill>
            <a:srgbClr val="C00000">
              <a:alpha val="30000"/>
            </a:srgbClr>
          </a:solidFill>
        </p:spPr>
        <p:txBody>
          <a:bodyPr wrap="square" rtlCol="0">
            <a:spAutoFit/>
          </a:bodyPr>
          <a:lstStyle/>
          <a:p>
            <a:pPr lvl="0" algn="ctr" defTabSz="444500">
              <a:lnSpc>
                <a:spcPct val="90000"/>
              </a:lnSpc>
              <a:spcBef>
                <a:spcPct val="0"/>
              </a:spcBef>
              <a:spcAft>
                <a:spcPct val="35000"/>
              </a:spcAft>
            </a:pPr>
            <a:r>
              <a:rPr lang="en-US" b="1" dirty="0" smtClean="0"/>
              <a:t>Device Architecture (Top View Layout and Layer Cross Section)</a:t>
            </a:r>
            <a:endParaRPr lang="en-US" b="1" dirty="0"/>
          </a:p>
        </p:txBody>
      </p:sp>
      <p:sp>
        <p:nvSpPr>
          <p:cNvPr id="14" name="TextBox 13"/>
          <p:cNvSpPr txBox="1"/>
          <p:nvPr/>
        </p:nvSpPr>
        <p:spPr>
          <a:xfrm>
            <a:off x="2971800" y="4876800"/>
            <a:ext cx="1600200" cy="590931"/>
          </a:xfrm>
          <a:prstGeom prst="rect">
            <a:avLst/>
          </a:prstGeom>
          <a:solidFill>
            <a:srgbClr val="7030A0">
              <a:alpha val="30000"/>
            </a:srgbClr>
          </a:solidFill>
        </p:spPr>
        <p:txBody>
          <a:bodyPr wrap="square" rtlCol="0">
            <a:spAutoFit/>
          </a:bodyPr>
          <a:lstStyle/>
          <a:p>
            <a:pPr lvl="0" algn="ctr" defTabSz="444500">
              <a:lnSpc>
                <a:spcPct val="90000"/>
              </a:lnSpc>
              <a:spcBef>
                <a:spcPct val="0"/>
              </a:spcBef>
              <a:spcAft>
                <a:spcPct val="35000"/>
              </a:spcAft>
            </a:pPr>
            <a:r>
              <a:rPr lang="en-US" b="1" dirty="0" smtClean="0"/>
              <a:t>Recipes &amp; Settings</a:t>
            </a:r>
          </a:p>
        </p:txBody>
      </p:sp>
      <p:sp>
        <p:nvSpPr>
          <p:cNvPr id="15" name="TextBox 14"/>
          <p:cNvSpPr txBox="1"/>
          <p:nvPr/>
        </p:nvSpPr>
        <p:spPr>
          <a:xfrm>
            <a:off x="2667000" y="5715000"/>
            <a:ext cx="1066799" cy="341632"/>
          </a:xfrm>
          <a:prstGeom prst="rect">
            <a:avLst/>
          </a:prstGeom>
          <a:solidFill>
            <a:srgbClr val="7030A0">
              <a:alpha val="30000"/>
            </a:srgbClr>
          </a:solidFill>
        </p:spPr>
        <p:txBody>
          <a:bodyPr wrap="square" rtlCol="0">
            <a:spAutoFit/>
          </a:bodyPr>
          <a:lstStyle/>
          <a:p>
            <a:pPr lvl="0" algn="ctr" defTabSz="444500">
              <a:lnSpc>
                <a:spcPct val="90000"/>
              </a:lnSpc>
              <a:spcBef>
                <a:spcPct val="0"/>
              </a:spcBef>
              <a:spcAft>
                <a:spcPct val="35000"/>
              </a:spcAft>
            </a:pPr>
            <a:r>
              <a:rPr lang="en-US" b="1" dirty="0" smtClean="0"/>
              <a:t>Standard</a:t>
            </a:r>
            <a:endParaRPr lang="en-US" b="1" dirty="0"/>
          </a:p>
        </p:txBody>
      </p:sp>
      <p:sp>
        <p:nvSpPr>
          <p:cNvPr id="16" name="TextBox 15"/>
          <p:cNvSpPr txBox="1"/>
          <p:nvPr/>
        </p:nvSpPr>
        <p:spPr>
          <a:xfrm>
            <a:off x="2971800" y="838200"/>
            <a:ext cx="1600200" cy="249299"/>
          </a:xfrm>
          <a:prstGeom prst="rect">
            <a:avLst/>
          </a:prstGeom>
          <a:solidFill>
            <a:srgbClr val="C00000">
              <a:alpha val="30000"/>
            </a:srgbClr>
          </a:solidFill>
        </p:spPr>
        <p:txBody>
          <a:bodyPr wrap="square" lIns="0" tIns="0" rIns="0" bIns="0" rtlCol="0">
            <a:spAutoFit/>
          </a:bodyPr>
          <a:lstStyle/>
          <a:p>
            <a:pPr lvl="0" algn="ctr" defTabSz="444500">
              <a:lnSpc>
                <a:spcPct val="90000"/>
              </a:lnSpc>
              <a:spcBef>
                <a:spcPct val="0"/>
              </a:spcBef>
              <a:spcAft>
                <a:spcPct val="35000"/>
              </a:spcAft>
            </a:pPr>
            <a:r>
              <a:rPr lang="en-US" b="1" dirty="0" smtClean="0"/>
              <a:t>Concept</a:t>
            </a:r>
          </a:p>
        </p:txBody>
      </p:sp>
      <p:sp>
        <p:nvSpPr>
          <p:cNvPr id="17" name="TextBox 16"/>
          <p:cNvSpPr txBox="1"/>
          <p:nvPr/>
        </p:nvSpPr>
        <p:spPr>
          <a:xfrm>
            <a:off x="2971800" y="4038600"/>
            <a:ext cx="1600200" cy="590931"/>
          </a:xfrm>
          <a:prstGeom prst="rect">
            <a:avLst/>
          </a:prstGeom>
          <a:solidFill>
            <a:srgbClr val="7030A0">
              <a:alpha val="30000"/>
            </a:srgbClr>
          </a:solidFill>
        </p:spPr>
        <p:txBody>
          <a:bodyPr wrap="square" rtlCol="0">
            <a:spAutoFit/>
          </a:bodyPr>
          <a:lstStyle/>
          <a:p>
            <a:pPr lvl="0" algn="ctr" defTabSz="444500">
              <a:lnSpc>
                <a:spcPct val="90000"/>
              </a:lnSpc>
              <a:spcBef>
                <a:spcPct val="0"/>
              </a:spcBef>
              <a:spcAft>
                <a:spcPct val="35000"/>
              </a:spcAft>
            </a:pPr>
            <a:r>
              <a:rPr lang="en-US" b="1" dirty="0" smtClean="0"/>
              <a:t>Equipment &amp; Tools</a:t>
            </a:r>
            <a:endParaRPr lang="en-US" b="1" dirty="0"/>
          </a:p>
        </p:txBody>
      </p:sp>
      <p:sp>
        <p:nvSpPr>
          <p:cNvPr id="18" name="TextBox 17"/>
          <p:cNvSpPr txBox="1"/>
          <p:nvPr/>
        </p:nvSpPr>
        <p:spPr>
          <a:xfrm>
            <a:off x="2971800" y="3200400"/>
            <a:ext cx="1600200" cy="590931"/>
          </a:xfrm>
          <a:prstGeom prst="rect">
            <a:avLst/>
          </a:prstGeom>
          <a:solidFill>
            <a:srgbClr val="7030A0">
              <a:alpha val="30000"/>
            </a:srgbClr>
          </a:solidFill>
        </p:spPr>
        <p:txBody>
          <a:bodyPr wrap="square" rtlCol="0">
            <a:spAutoFit/>
          </a:bodyPr>
          <a:lstStyle/>
          <a:p>
            <a:pPr lvl="0" algn="ctr" defTabSz="444500">
              <a:lnSpc>
                <a:spcPct val="90000"/>
              </a:lnSpc>
              <a:spcBef>
                <a:spcPct val="0"/>
              </a:spcBef>
              <a:spcAft>
                <a:spcPct val="35000"/>
              </a:spcAft>
            </a:pPr>
            <a:r>
              <a:rPr lang="en-US" b="1" dirty="0" smtClean="0"/>
              <a:t>Fabrication Processes</a:t>
            </a:r>
            <a:endParaRPr lang="en-US" b="1" dirty="0"/>
          </a:p>
        </p:txBody>
      </p:sp>
      <p:sp>
        <p:nvSpPr>
          <p:cNvPr id="13" name="TextBox 12"/>
          <p:cNvSpPr txBox="1"/>
          <p:nvPr/>
        </p:nvSpPr>
        <p:spPr>
          <a:xfrm>
            <a:off x="3962400" y="5715000"/>
            <a:ext cx="990601" cy="341632"/>
          </a:xfrm>
          <a:prstGeom prst="rect">
            <a:avLst/>
          </a:prstGeom>
          <a:solidFill>
            <a:srgbClr val="7030A0">
              <a:alpha val="30000"/>
            </a:srgbClr>
          </a:solidFill>
        </p:spPr>
        <p:txBody>
          <a:bodyPr wrap="square" rtlCol="0">
            <a:spAutoFit/>
          </a:bodyPr>
          <a:lstStyle/>
          <a:p>
            <a:pPr lvl="0" algn="ctr" defTabSz="444500">
              <a:lnSpc>
                <a:spcPct val="90000"/>
              </a:lnSpc>
              <a:spcBef>
                <a:spcPct val="0"/>
              </a:spcBef>
              <a:spcAft>
                <a:spcPct val="35000"/>
              </a:spcAft>
            </a:pPr>
            <a:r>
              <a:rPr lang="en-US" b="1" dirty="0" smtClean="0"/>
              <a:t>Custom</a:t>
            </a:r>
            <a:endParaRPr lang="en-US" b="1" dirty="0"/>
          </a:p>
        </p:txBody>
      </p:sp>
      <p:sp>
        <p:nvSpPr>
          <p:cNvPr id="19" name="Down Arrow 18"/>
          <p:cNvSpPr/>
          <p:nvPr/>
        </p:nvSpPr>
        <p:spPr>
          <a:xfrm>
            <a:off x="3657600" y="11430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657600" y="2971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3657600" y="38100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3657600" y="4648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124200" y="54864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267200" y="54864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Brace 26"/>
          <p:cNvSpPr/>
          <p:nvPr/>
        </p:nvSpPr>
        <p:spPr>
          <a:xfrm rot="10800000">
            <a:off x="1905000" y="838200"/>
            <a:ext cx="762000" cy="2133600"/>
          </a:xfrm>
          <a:prstGeom prst="rightBrace">
            <a:avLst>
              <a:gd name="adj1" fmla="val 5060"/>
              <a:gd name="adj2" fmla="val 50000"/>
            </a:avLst>
          </a:prstGeom>
          <a:noFill/>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76200" y="1524000"/>
            <a:ext cx="2057400" cy="646331"/>
          </a:xfrm>
          <a:prstGeom prst="rect">
            <a:avLst/>
          </a:prstGeom>
          <a:noFill/>
        </p:spPr>
        <p:txBody>
          <a:bodyPr wrap="square" rtlCol="0">
            <a:spAutoFit/>
          </a:bodyPr>
          <a:lstStyle/>
          <a:p>
            <a:r>
              <a:rPr lang="en-US" b="1" dirty="0" smtClean="0">
                <a:solidFill>
                  <a:srgbClr val="C00000"/>
                </a:solidFill>
              </a:rPr>
              <a:t>Researcher</a:t>
            </a:r>
            <a:r>
              <a:rPr lang="en-US" dirty="0" smtClean="0"/>
              <a:t> brings this to meeting</a:t>
            </a:r>
            <a:endParaRPr lang="en-US" dirty="0"/>
          </a:p>
        </p:txBody>
      </p:sp>
      <p:sp>
        <p:nvSpPr>
          <p:cNvPr id="29" name="Right Brace 28"/>
          <p:cNvSpPr/>
          <p:nvPr/>
        </p:nvSpPr>
        <p:spPr>
          <a:xfrm rot="10800000">
            <a:off x="1905000" y="3200400"/>
            <a:ext cx="762000" cy="2895600"/>
          </a:xfrm>
          <a:prstGeom prst="rightBrace">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76200" y="4114800"/>
            <a:ext cx="2133600" cy="923330"/>
          </a:xfrm>
          <a:prstGeom prst="rect">
            <a:avLst/>
          </a:prstGeom>
          <a:noFill/>
        </p:spPr>
        <p:txBody>
          <a:bodyPr wrap="square" rtlCol="0">
            <a:spAutoFit/>
          </a:bodyPr>
          <a:lstStyle/>
          <a:p>
            <a:r>
              <a:rPr lang="en-US" b="1" dirty="0" err="1" smtClean="0">
                <a:solidFill>
                  <a:srgbClr val="7030A0"/>
                </a:solidFill>
              </a:rPr>
              <a:t>Nanofab</a:t>
            </a:r>
            <a:r>
              <a:rPr lang="en-US" b="1" dirty="0" smtClean="0">
                <a:solidFill>
                  <a:srgbClr val="7030A0"/>
                </a:solidFill>
              </a:rPr>
              <a:t> Staff </a:t>
            </a:r>
            <a:r>
              <a:rPr lang="en-US" dirty="0" smtClean="0"/>
              <a:t>help determine this during meeting</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086600" y="1143000"/>
            <a:ext cx="1676400" cy="1333778"/>
          </a:xfrm>
          <a:prstGeom prst="rect">
            <a:avLst/>
          </a:prstGeom>
          <a:noFill/>
          <a:ln w="9525">
            <a:noFill/>
            <a:miter lim="800000"/>
            <a:headEnd/>
            <a:tailEnd/>
          </a:ln>
        </p:spPr>
      </p:pic>
      <p:sp>
        <p:nvSpPr>
          <p:cNvPr id="36" name="Rounded Rectangle 4"/>
          <p:cNvSpPr/>
          <p:nvPr/>
        </p:nvSpPr>
        <p:spPr>
          <a:xfrm>
            <a:off x="6172200" y="4419600"/>
            <a:ext cx="1229708" cy="1031169"/>
          </a:xfrm>
          <a:prstGeom prst="rect">
            <a:avLst/>
          </a:prstGeom>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en-US" sz="6400" b="1" kern="1200" dirty="0"/>
          </a:p>
        </p:txBody>
      </p:sp>
      <p:pic>
        <p:nvPicPr>
          <p:cNvPr id="1027" name="Picture 3"/>
          <p:cNvPicPr>
            <a:picLocks noChangeAspect="1" noChangeArrowheads="1"/>
          </p:cNvPicPr>
          <p:nvPr/>
        </p:nvPicPr>
        <p:blipFill>
          <a:blip r:embed="rId4" cstate="print"/>
          <a:srcRect/>
          <a:stretch>
            <a:fillRect/>
          </a:stretch>
        </p:blipFill>
        <p:spPr bwMode="auto">
          <a:xfrm>
            <a:off x="5029200" y="1219200"/>
            <a:ext cx="1789176" cy="1219200"/>
          </a:xfrm>
          <a:prstGeom prst="rect">
            <a:avLst/>
          </a:prstGeom>
          <a:noFill/>
          <a:ln w="9525">
            <a:noFill/>
            <a:miter lim="800000"/>
            <a:headEnd/>
            <a:tailEnd/>
          </a:ln>
        </p:spPr>
      </p:pic>
      <p:sp>
        <p:nvSpPr>
          <p:cNvPr id="38" name="TextBox 37"/>
          <p:cNvSpPr txBox="1"/>
          <p:nvPr/>
        </p:nvSpPr>
        <p:spPr>
          <a:xfrm>
            <a:off x="5257800" y="2895600"/>
            <a:ext cx="3581400" cy="1015663"/>
          </a:xfrm>
          <a:prstGeom prst="rect">
            <a:avLst/>
          </a:prstGeom>
          <a:noFill/>
        </p:spPr>
        <p:txBody>
          <a:bodyPr wrap="square" rtlCol="0">
            <a:spAutoFit/>
          </a:bodyPr>
          <a:lstStyle/>
          <a:p>
            <a:r>
              <a:rPr lang="en-US" sz="1200" b="1" dirty="0" smtClean="0"/>
              <a:t>DEPOSITION</a:t>
            </a:r>
            <a:r>
              <a:rPr lang="en-US" sz="1200" dirty="0" smtClean="0"/>
              <a:t>: ALD, PECVD, LPCVD, Sputter,  E-beam</a:t>
            </a:r>
          </a:p>
          <a:p>
            <a:r>
              <a:rPr lang="en-US" sz="1200" b="1" dirty="0" smtClean="0"/>
              <a:t>ETCH</a:t>
            </a:r>
            <a:r>
              <a:rPr lang="en-US" sz="1200" dirty="0" smtClean="0"/>
              <a:t>: XeF</a:t>
            </a:r>
            <a:r>
              <a:rPr lang="en-US" sz="1200" baseline="-25000" dirty="0" smtClean="0"/>
              <a:t>2</a:t>
            </a:r>
            <a:r>
              <a:rPr lang="en-US" sz="1200" dirty="0" smtClean="0"/>
              <a:t>, DRIE, RIE, Wet Etch, Laser Ablation</a:t>
            </a:r>
          </a:p>
          <a:p>
            <a:r>
              <a:rPr lang="en-US" sz="1200" b="1" dirty="0" smtClean="0"/>
              <a:t>PHOTOLITHOGRAPHY</a:t>
            </a:r>
            <a:r>
              <a:rPr lang="en-US" sz="1200" dirty="0" smtClean="0"/>
              <a:t>: Spin Coat, UV Alignment</a:t>
            </a:r>
          </a:p>
          <a:p>
            <a:r>
              <a:rPr lang="en-US" sz="1200" b="1" dirty="0" smtClean="0"/>
              <a:t>MEASURE</a:t>
            </a:r>
            <a:r>
              <a:rPr lang="en-US" sz="1200" dirty="0" smtClean="0"/>
              <a:t>: Thickness, Resistivity, Stress, Uniformity</a:t>
            </a:r>
          </a:p>
          <a:p>
            <a:r>
              <a:rPr lang="en-US" sz="1200" b="1" dirty="0" smtClean="0"/>
              <a:t>PACKAGING</a:t>
            </a:r>
            <a:r>
              <a:rPr lang="en-US" sz="1200" dirty="0" smtClean="0"/>
              <a:t>: Dicing, Wire Bonding, Encapsulation</a:t>
            </a:r>
            <a:endParaRPr lang="en-US" sz="1200" dirty="0"/>
          </a:p>
        </p:txBody>
      </p:sp>
      <p:sp>
        <p:nvSpPr>
          <p:cNvPr id="39" name="TextBox 38"/>
          <p:cNvSpPr txBox="1"/>
          <p:nvPr/>
        </p:nvSpPr>
        <p:spPr>
          <a:xfrm>
            <a:off x="5867400" y="5943600"/>
            <a:ext cx="2971800" cy="646331"/>
          </a:xfrm>
          <a:prstGeom prst="rect">
            <a:avLst/>
          </a:prstGeom>
          <a:noFill/>
        </p:spPr>
        <p:txBody>
          <a:bodyPr wrap="square" rtlCol="0">
            <a:spAutoFit/>
          </a:bodyPr>
          <a:lstStyle/>
          <a:p>
            <a:r>
              <a:rPr lang="en-US" sz="1200" b="1" dirty="0" smtClean="0"/>
              <a:t>TIME    POWER    PRESSURE</a:t>
            </a:r>
          </a:p>
          <a:p>
            <a:r>
              <a:rPr lang="en-US" sz="1200" b="1" dirty="0" smtClean="0"/>
              <a:t>FLOW    TEMPERATURE</a:t>
            </a:r>
            <a:r>
              <a:rPr lang="en-US" sz="1200" b="1" dirty="0"/>
              <a:t> </a:t>
            </a:r>
            <a:r>
              <a:rPr lang="en-US" sz="1200" b="1" dirty="0" smtClean="0"/>
              <a:t>   FORCE</a:t>
            </a:r>
          </a:p>
          <a:p>
            <a:r>
              <a:rPr lang="en-US" sz="1200" b="1" dirty="0" smtClean="0"/>
              <a:t>GASES    CHEMICALS  FREQUENCY</a:t>
            </a:r>
            <a:r>
              <a:rPr lang="en-US" sz="1200" dirty="0" smtClean="0"/>
              <a:t> </a:t>
            </a:r>
            <a:endParaRPr lang="en-US" sz="1200" b="1" dirty="0" smtClean="0"/>
          </a:p>
        </p:txBody>
      </p:sp>
      <p:sp>
        <p:nvSpPr>
          <p:cNvPr id="40" name="TextBox 39"/>
          <p:cNvSpPr txBox="1"/>
          <p:nvPr/>
        </p:nvSpPr>
        <p:spPr>
          <a:xfrm>
            <a:off x="5105400" y="838200"/>
            <a:ext cx="1600200" cy="249299"/>
          </a:xfrm>
          <a:prstGeom prst="rect">
            <a:avLst/>
          </a:prstGeom>
          <a:solidFill>
            <a:srgbClr val="C00000">
              <a:alpha val="30000"/>
            </a:srgbClr>
          </a:solidFill>
        </p:spPr>
        <p:txBody>
          <a:bodyPr wrap="square" lIns="0" tIns="0" rIns="0" bIns="0" rtlCol="0">
            <a:spAutoFit/>
          </a:bodyPr>
          <a:lstStyle/>
          <a:p>
            <a:pPr lvl="0" algn="ctr" defTabSz="444500">
              <a:lnSpc>
                <a:spcPct val="90000"/>
              </a:lnSpc>
              <a:spcBef>
                <a:spcPct val="0"/>
              </a:spcBef>
              <a:spcAft>
                <a:spcPct val="35000"/>
              </a:spcAft>
            </a:pPr>
            <a:r>
              <a:rPr lang="en-US" b="1" dirty="0" smtClean="0"/>
              <a:t>Concept</a:t>
            </a:r>
          </a:p>
        </p:txBody>
      </p:sp>
      <p:sp>
        <p:nvSpPr>
          <p:cNvPr id="41" name="TextBox 40"/>
          <p:cNvSpPr txBox="1"/>
          <p:nvPr/>
        </p:nvSpPr>
        <p:spPr>
          <a:xfrm>
            <a:off x="7162800" y="838200"/>
            <a:ext cx="1600200" cy="249299"/>
          </a:xfrm>
          <a:prstGeom prst="rect">
            <a:avLst/>
          </a:prstGeom>
          <a:solidFill>
            <a:srgbClr val="C00000">
              <a:alpha val="30000"/>
            </a:srgbClr>
          </a:solidFill>
        </p:spPr>
        <p:txBody>
          <a:bodyPr wrap="square" lIns="0" tIns="0" rIns="0" bIns="0" rtlCol="0">
            <a:spAutoFit/>
          </a:bodyPr>
          <a:lstStyle/>
          <a:p>
            <a:pPr lvl="0" algn="ctr" defTabSz="444500">
              <a:lnSpc>
                <a:spcPct val="90000"/>
              </a:lnSpc>
              <a:spcBef>
                <a:spcPct val="0"/>
              </a:spcBef>
              <a:spcAft>
                <a:spcPct val="35000"/>
              </a:spcAft>
            </a:pPr>
            <a:r>
              <a:rPr lang="en-US" b="1" dirty="0" smtClean="0"/>
              <a:t>Architecture</a:t>
            </a:r>
          </a:p>
        </p:txBody>
      </p:sp>
      <p:sp>
        <p:nvSpPr>
          <p:cNvPr id="42" name="TextBox 41"/>
          <p:cNvSpPr txBox="1"/>
          <p:nvPr/>
        </p:nvSpPr>
        <p:spPr>
          <a:xfrm>
            <a:off x="5715000" y="2667000"/>
            <a:ext cx="2514600" cy="249299"/>
          </a:xfrm>
          <a:prstGeom prst="rect">
            <a:avLst/>
          </a:prstGeom>
          <a:solidFill>
            <a:srgbClr val="7030A0">
              <a:alpha val="30000"/>
            </a:srgbClr>
          </a:solidFill>
        </p:spPr>
        <p:txBody>
          <a:bodyPr wrap="square" lIns="0" tIns="0" rIns="0" bIns="0" rtlCol="0">
            <a:spAutoFit/>
          </a:bodyPr>
          <a:lstStyle/>
          <a:p>
            <a:pPr lvl="0" algn="ctr" defTabSz="444500">
              <a:lnSpc>
                <a:spcPct val="90000"/>
              </a:lnSpc>
              <a:spcBef>
                <a:spcPct val="0"/>
              </a:spcBef>
              <a:spcAft>
                <a:spcPct val="35000"/>
              </a:spcAft>
            </a:pPr>
            <a:r>
              <a:rPr lang="en-US" b="1" dirty="0" smtClean="0"/>
              <a:t>Fabrication Processes</a:t>
            </a:r>
          </a:p>
        </p:txBody>
      </p:sp>
      <p:sp>
        <p:nvSpPr>
          <p:cNvPr id="43" name="TextBox 42"/>
          <p:cNvSpPr txBox="1"/>
          <p:nvPr/>
        </p:nvSpPr>
        <p:spPr>
          <a:xfrm>
            <a:off x="5715000" y="4038600"/>
            <a:ext cx="2362200" cy="341632"/>
          </a:xfrm>
          <a:prstGeom prst="rect">
            <a:avLst/>
          </a:prstGeom>
          <a:solidFill>
            <a:srgbClr val="7030A0">
              <a:alpha val="30000"/>
            </a:srgbClr>
          </a:solidFill>
        </p:spPr>
        <p:txBody>
          <a:bodyPr wrap="square" rtlCol="0">
            <a:spAutoFit/>
          </a:bodyPr>
          <a:lstStyle/>
          <a:p>
            <a:pPr lvl="0" algn="ctr" defTabSz="444500">
              <a:lnSpc>
                <a:spcPct val="90000"/>
              </a:lnSpc>
              <a:spcBef>
                <a:spcPct val="0"/>
              </a:spcBef>
              <a:spcAft>
                <a:spcPct val="35000"/>
              </a:spcAft>
            </a:pPr>
            <a:r>
              <a:rPr lang="en-US" b="1" dirty="0" smtClean="0"/>
              <a:t>Equipment &amp; Tools</a:t>
            </a:r>
            <a:endParaRPr lang="en-US" b="1" dirty="0"/>
          </a:p>
        </p:txBody>
      </p:sp>
      <p:sp>
        <p:nvSpPr>
          <p:cNvPr id="1031" name="AutoShape 7" descr="data:image/jpeg;base64,/9j/4AAQSkZJRgABAQAAAQABAAD/2wCEAAkGBxEPDw8QDxAQEBAQEA8QEA8PEBAWEA8PFRUXFhUVFRUYHSggGBolHRUVITEhJSkrLi4uFx8zODMtNygtLisBCgoKDg0OFxAQFisdFx8tLS0tLS0rLy0tLS0rLS0tKzAtKysrKy0rKysrKzcwLSsrNy0rLSsrNzA3KzQrNzUrMP/AABEIALwBDAMBIgACEQEDEQH/xAAcAAABBAMBAAAAAAAAAAAAAAAAAQQFBgIDCAf/xABREAABAwIBBQkLCQYEBAcAAAABAAIDBBESBRMhMVEGBxQiQVJxkZIWIzNTYXKBobHR0hUXMkJUk5SywWJjc4Oj4TWiw/AkgsLxJTRDRITT4//EABkBAQEBAQEBAAAAAAAAAAAAAAABAgMFBP/EACURAQACAgEEAQQDAAAAAAAAAAABEQISUQMhMUETBBRScSMyM//aAAwDAQACEQMRAD8A9xQhCAQsM63nDrCxNSwa3s7QQbUJs6vjH1x6LlazlOLaT0NKB6hRsuWomi5D7atQ961d0UH7fZ/ulCXQonuhg/b7KO6CDa7slKEshRXdBBtd2Sl+X4Oc7slKEohRYy9Bzj2HJfl2DnnsuShJoUb8u0/PPZd7koy3T8//ACu9yCRQo4Zbp/Gf5Xe5ZfLMHjB2Xe5A/QmHyxB4wdTvcj5Yg8YOp3uQP0Jj8rQeNb1FL8qweNb60D1CZ/KkHjW9aX5Th8azrQO0Jp8pQ+NZ1pflGHxrO0EDpCbcPi8aztBHD4vGs7QQOUJvw2LxjO0EvDI/GM7QQb0LCOVrvouDra7EFZoBCEINVSeI/wA13sXN0+UyfC1BJ5c5MSfWV0jVeDf5jvYuUKsDOOthvfTaic93b5elWB67vcEGkkLbEGYkEaiMDNKtiqO9n/5I6/CcrcJ+gz6vJ0K2qyFQhCga5QdxQNpUe51gSTYDSSdQCd5SdpaPISoLdDFJJSyxwlokkbgBe7CA06Haei6vpcYvKInsdiuiwtfnY8Djha/G3C52wG9idBWIyjDiw56LFe2HOMxX2WvrVTqNzkrTTNjlEkNO0yBksjcPCACW4WhuhuK1730ErGgyLUQ08jAW51zJLOM0JYZHmxd4PEDhJP0tYUueH0/B0quM1vOUYbA56Kx1HOMsbbNOlZuq4w0OMkYadTi9uE9BvpVKo8gzQyA5mnmaynEMTZJWhgcdL3ubY3u4v61ri3L1EfB2gtkZFjkJY+Md/ebHC17SMIDWjSNOnUpctfb9L815ZVxuthkY7FfDZ7Te2u1jpQ+qjabGRgOwvaD1XVXpsnTsrGTmJkjI4mxR99ha5rneEeQ1oF9LhoAUcdztTKZDKxuKeoEkxc+Ix5kG+G4GO4vyEBW5Zj6fp+86il6fVMBsXsB2F7QepLwhl7Y2X1WxNvfoVNoMi1DZZZpYbue9zw29I6PC0HNxnGC4ag3ikLRBuVntTiRscmOaSeqxYLtd9UB44xB5QNF0uV+36XvqL0+drTZzmtJ1BzgCetbLqgtyNVuicx9PG6oklLpaiY08jJGXFrXOIW2ADWrxAwMa1jdAa0NHQBZWJcer0scKrK266W6wui6OLO6W6wui6qNgKW613WV1FZgrK61gpQUGwFZBawVmCg2BZBYBZtVFhyCy0ZPOcfVoUmmuTI8MMY8l+vSnSxKhCEINVV4N/mO9i5XqaaRz3ERyOBOg8LcxvoaBoC6oqvBv8x3sXN41LUIvu9o0ijcCLES2IxF1jgZ9Y6+lWxUncXlWGKCRkkjWvzwfhOK+AhoDtA/Zd1KxHdFSj/1eqOX4VJbjHKfEJVF1DndLS89x/lyfqFrfuop7ixeRpv3vT6LlF+PPg4yg7vh8gATUqErt1dPnH6JdfMHvWjuqp/3vYHvVT48+Fh0bAksNg6lXu6mn/edj+6Tuop/3nY/uh8eXCxaNg6lGOyO0nFjdiN8RsLPGhwaRsDhiHSdqYd08G2Tsf3S909Ptk7B96LEdSPEH4yQzDhLr2bI0GwuMdhcE3OgCwuTrQ3JIaX4X2D9DhhBNrg2B6A1p13DRqUf3T0+1/YKy7p6fnP7BRf5DmTIjS0NxmzXOLQW3DQ76Q0EXuC8E/tcllubktocHB3JZzcIwPsBgBBOppBd5S4ph3TU/Of2HI7pqfnP7DkW+okKfJbY3xuaQBG1rQ0N0us0i5N7X0k3AB8tlJYlXe6an57+w5HdNT89/YejM45z5hYrpbqu901Pz39h/uS909P4x3Yf7kTTLhYQUt1Xu6an8Y7sSe5HdPT+Md2JPciaZcLFdLdV3umpvGu+7k+FL3T03jXfdy/ChplwsQKyDlXO6em8afu5fhSjdRTeNP3cvwoaZcLIHLMOVebuqpOWU/dy/Ctjd1VH47+lN8KGmXCwtK2xi5A2qut3WUXj/AOlN8Kltz2XKapqY4opcbyS7DgkGhuk6XNA1BU0yj0v0bbADYAOpZIQsIEIQg1VXg3+Y72LnAal0fVeDf5jvYucG6lrFJbsmC8sg/Yi/M9SKjsm+Fl/hxe16krLOXl6X0/8AnBEAJcPkRhOw9SOqFmc1s93txMDwXNvbE3lF+RYyyxGV7mxlsZ+gy5cW+S5PT0XSzT4Jy+zXYXh2Fwu025CNiH1wdI+QsaC/6rLNY2+ggCx1rTjPk1QkLhye1FxtVasqElxtC1uqGg4SdOjRY8upEmYhtQm7axhvY6hc8V2q9tnlC3NeCAb60SMonxLJCS6Lo1ZUJLhF0LKhJdF0sKhJdF0sCEXWrhLNPG1XvYFVJyiPKYoMiSSviboYJSyzyQbBzHSAkeawnq2p73NaW9/aWudGwYWAvzzgXYC0OsCGi543KNZUPJl2R+HvzgAM2xrS4NaMAZZo5Lt0elFJXywgiKV8YJBIY4gEjUbbfKjFzPiTikyZnJZo84xuabM4ucHaWx3JIAHk5bJwcgODGOMjGuc6na5jg7iGZpcwYgDc2GkAaLhRcc7m4sLiMbXMfY/Sa7WDtBW1+UJnZu8rzmiDHdx4hGojyiwRqYy9SSvpszLJFiD829zC5uolpsbekFWbes/xWDzJ/wAhVTc8kkk3JJJJ1knSSVbN6z/FYPMn/IVJ8Ln/AEn9PdEIQsPOCEIQaqrwb/Md7FziNS6OqvBv8x3sXOQ1Kwi2b3AvLWfw6b80qvOEbAqNvceFrP4dN+aZXpWVFlG7pZcFHUn905va4v6qSVe3eS4aJw58kbeo4v8ApUHi+6OjGiQNudRG3y/72qDZk+QtvYcpsSL9X+9autVFjYR5FARkDE1xAseXaNHs9i3SWg+Dv5h9STg7+Y71KZJFzYgjyFI4gC5SltEcHfzHepHB381w6LKSNS3bs5Erpmjl2+oXSju1xRNdA+7mRyN+oWcZ+kEjFqHpTAQP5rvUn782TctBvyluu3/ZZ8Ibt9WpKO6NzEnNd6llmX8x3qUkJmnl5bfr+iWOQO1KVB3RmZfzHer3ozT+Y71KWQrqWic0/mO9SM0/mO9SlkJqWic0/mO9SM0/mu9SlgEtk1LROafzXer3pBFINIa7o0WKl7JQE1LN6mNroY3sc0uOuFjcLhyBxJFjyak0cx3JG4eXF/dSAgaDfC2+u9he62AK0WixG7R3t51342vYs2iQXLY3g6LcbV71JgJQEotlkyvfiayWPQ5zW4yQA0k2BPkXQe5Dc3DQxCWPjzHRNI4Ws02OFo5ANGnl0+QDyzev3OMr60iZgfTwxufK1w4ry4FrGn0kn/lXp+TN00VC3gOUJQ2WnJhzsmLv9OBeGXQ2xxMIDv2muWMl2mqXZjrgEcouskzon2JZe/K085p1H/fKCniygQhCDVVeDf5jvYuchqXRtV4N/mO9i5zGpWBa97nwtZ/DpvzTK8qjb3Phaz+HTfmmV5VkCqG+NN3unZznvf2QB/1K3qg74ct6iFnNhxelzj8ISBVFWsvQOa8ObqdrFupWVNMowY2eUalpFQkfIMVgfq24vWsnPk41gSLaCW6bqVEBS8HKuq2hyZMOrTxR9EaNqzna9rgBxhYknCNaleDlHBympaGxS8S42k8UaNiyc6QE2bfi6Lt+sVL8HKODlNS0R3zRcEcXkaNLk6ow7Bxtdzycie8HKXg5TUtoshO4KJz3BrdZ0BW6j3sK6Voe3BY7XJPZFHRZegfNNX/u+0l+aWv2x9aXA8+slsvQfmlr9sfWl+aWu2x9aXA8+ARZeg/NLXbY+tL80ldzo+tLgefJbL0Eb0tdzo+tL80tdzo+tNoHnyVehfNJW86PrW+i3pKrOR518ebxtx2OnDfTZNoF23osicFyc2RwtJVHPO24NTB1afSrwsIIgxrWNFmtAa0bABYLNc57qa1rLWkGtuvzeX39F9qcRuuAQlITWl4jjHya2dH+weonlUDtCEINVV4N/mO9i5nkrXNJAglcB9ZpjsfKLuuumKnwb/Md7FyhlAxZ5+LgeK+nOCZsnpcNF+hWB6ZvbOvJVEgtvFSnC61xpm0GyvSoW9da89sNsxSWwEltry6idJCvqsgXmm7OXFWy/siNnU0H2kr0uy8ny3Ljqah22WS3QDYexIQwWLhcWWdki0iJlZhcR6fesU6yiywxbNajuFx84LpEjehN+GR84etHDI+cPWlhwhN+GR872o4bHzvalqcITfhsfO9RRw2PneopaJLJr7SsPlC6J3Ky4qZnQFzRBlCNrgcWo7CvXtye+ZkyGFrJp3McBywykdYBXPNYepoVL+dTI/2z+jUfAkO+tkf7X/QqPgXNV1QqSd9fI/2s/h6n4Fid9rI/2p34ap+BBeEKinfcyP8AaZPwtV8CQ77uR/tMn4Wp+BWhe0KifO9kf7RL+FqfgSfO/kfx8v4Wo+FQXxCoR338keOm/Cz/AApDvw5I8bP+Gm9ytC/IXn/zxZI8ZP8Ahpvcj54sk8+o/DS+5KkegJtWs0Bw1s0/8vL7AfQqMd+TJPOqfw0iQ78mSttT+GelSPQIn4gCOVZqn7kN3FHXzOgpXS3wve0SRFvFbhuP849AVwUGqp+g/wA13sXNUtE9xLhUTNvpwjNlo6AWrpWrNo5PMd7CudnG+kWbo+i3UOu59asCz727cMlUCS4iKlBcbXPGm06FeVRt7oHO1d76YqU6RY2vKQrurIJH4WucdTQT1C68fc7ESTykn0lepZdlwUtQ7908DpIsPavKykJJCkSpFpDbKJ7zJ5v6hU3EdquOUvAyeb+qp9lGiYijEdqLIsqgxHaUYjtPWhCBMR2nrS4jtPWhCUEudp60XO09aVCBL+U9aL+UpUWQJc7Si/lS2QgS52ov5UqECIS2RZAIRZKgRCVKgSyLJUIr0neI/wAT/kVH+kuhFz3vEf4n/IqP9JdCLOQ01ngpPMf7CudhqHQui6ht2PG1rh1hc6gKQLduJP8AxFV/AofyyK4Lz3chlGKmknMri1r2QtbZrjpYZCdXnBW2PdDSO1TsHnBzfzAKyNG7OXDRvHPfG3/Ni9jSvOSrju1yjHJDE2KRj++FxwOabWbbTbV9JU8qwksUhSpCqhtlLwMnm/qqerhlHwMnm/qqijXpihLZCIxQlQgRFktlhMHW4uv9EGSLJcnsacefdI06MGG2G+m+K3oTwRQ84H0zKQplZKnubg2jrn96MEG0f1/iVqUMkJ9hg8n9f4kd48nVP8SgYoT/AP4fYOqb40Xp9g7MvxK1KmCFIB0Gwdh/xLZDLThwL2hzbjE0MIJbygHFoKCLQs5bYnYQQ3E7CCbkNvxQTym1liiEQlQgEIulsg9I3if8T/kVH+mug1z7vFC2U/5FR/proJZyVjJ9E9BXO80TmfTa5nntI9q6KSOaDrAPSpEjnG6QroKoyNTSeEpoH+V0UZPXZRs+4vJ79dLGPML2flIV2HhxSJ9l6mbFW18MYtHA45sXJIGICxJ0nWqxlDLJh04A7odb9FpKS6QlV9m6uP60cg6C0+5OGbpKc6y9vnMP6XS4D/KB70/o/VQLA0X4jTfaDo6NKn61pNMJrd6lAzbzoDjo26vSoCM4iQ3SRa/p1JCl0cxnZS3HMj7AW2alewkPaWkawVpuqhbjmR/dtRiHMj+7Z7ki1PqWN0E+ooNtxzY/u2e5Gjms7DPctU9S2MgPNiQDaxOg9CzieHAOGkHUg2Nfb6sfpii+FZCc82L7mH4VgksqEdpNyG6djWj1ALHANg6gs7Isg15hvNCVkQGoALZZFkoanRA6SAfQkzDeaOoLbZFkGrMN5reoJRC3mt6gttkWShrzTeaOoJM03mjqC2kJLKDVm280dQS5sbB1BSeR8lGqkwBwZoJuRfUvQKHebllijl4dG3OMY/DwdxtiANr5zTrSew8uDBsHUiy9bbvJv5coM9FKf/sWQ3lDy5QH4X/9FNoVAbyZ/wDFv/iz+1i9/Xn+4ne2+TKvhPC893p8eDM4PpEab4zsXoCxlNyBCEKAQhCCi5W3t456ipqOEyMNSbubm2kN0g6NI2KmZU3qI31kNKax4EjXvxCFuIYRfnL0Xd0cUcULxVcHmeWzvow/ONaBcAlmkArw3dPuWe2QGhkynIwE2E9PUY2A7Ht17NQVgXgbwlPy18/3MSUbwVJy1tT6GRD9E63kKeqg4RFO+tewsZIG1NNLHFDJiIIjfIbvJGmwAHFXq6SPE91W5UxUzMnU5MppA+cl5aHGmYzjPJ1azaw0+RUgZDEVHTV7ZA5tXJJG1g5GxOHGJve5JcLEDUNq6PmyHE6d9QcecfC+A6RhzbyCdFtfFGnpVV3F72NPk4VTZnMrY5pI3RtngZaEMBA13Bcb6SLahoVjKh5Jl3wj+n9FX2jX0r2bLuX9zl5Yv+FdM1waXMp3loIcMQzgbh1X1FNsg5b3MFkEUjaMTODWuMtK4AvPOkcyw6SVYmiXkZCiq1vGHSPausG7j8m8lBR/h4vctg3JZO+wUf4aH4UnIcn7oB31n8FntcnOTx3pnp9pXUVVuMyZL4TJ9G7RYHg8YIHkIF00G91kkaqGIDYHSWHoxKRlQ5wsksukxvf5KH/sYut/vWQ3BZL+wwdR961vA5rshdLjcNkz7BTemMFZDcVkz7BSfcs9ybwOZkL2fdzvcOqJYjQUlEyJrDjAllp3l9/3bSHC1tar9DvS1jJGvcyBwBvm31L3M16jxNOxXaEecIXTGTdzFKG98oKJruLobDG7U0Am5aOW6fDc9RDVR0v4eL4VN1csXG1LcbQuqBkSkGqlpvuIvcsxkmnGqngHRFH7lNxy1TUcktzFFJLbXmo3vsTtwg2W45KqAQDTVAJ1AwS3PQLaV0Hu13TU+Q6Q1BiBL3iOOGMNZnJSCRicBxQACb2K8zG/C+qniljyY8iIsJa2oLjoxbI9H0vUrsIvcdkeqbPd1JVNFnaXU04GraWr33I7C2mp2uBDmwxNIOsENAIKg9x26t+UGl0lHJSjEWsLn4g8gXt9EEG1+TkVoWcptKCEIWVCEIQCEIQCEIQCEIQJZKhCATfKMTnwysYQHuje1pOrEQQL+ROEIPMK7clPLBHFJkmgkfGCM9nQ1+snWLHrVedvYVLvp5OpH2vhHCjHY8l3MuSPIdi9wQrYZZGpnRU1PFJhxxxRsdhLi0Oa0AhpdpI0azp2p6hCgEIQgEIQgEIQgEIQgEIQgEIQggd125lmUoo43zTwGKTONkp3NDr2IscQII0+oKEbvdcQMdlCrewWs1whto6GhXlCtiEyDuf4G0MbPLIwOLg14jAuQRrAvbTe21TaEKAQhCAQh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 name="TextBox 44"/>
          <p:cNvSpPr txBox="1"/>
          <p:nvPr/>
        </p:nvSpPr>
        <p:spPr>
          <a:xfrm>
            <a:off x="5791200" y="5638800"/>
            <a:ext cx="2286000" cy="341632"/>
          </a:xfrm>
          <a:prstGeom prst="rect">
            <a:avLst/>
          </a:prstGeom>
          <a:solidFill>
            <a:srgbClr val="7030A0">
              <a:alpha val="30000"/>
            </a:srgbClr>
          </a:solidFill>
        </p:spPr>
        <p:txBody>
          <a:bodyPr wrap="square" rtlCol="0">
            <a:spAutoFit/>
          </a:bodyPr>
          <a:lstStyle/>
          <a:p>
            <a:pPr lvl="0" algn="ctr" defTabSz="444500">
              <a:lnSpc>
                <a:spcPct val="90000"/>
              </a:lnSpc>
              <a:spcBef>
                <a:spcPct val="0"/>
              </a:spcBef>
              <a:spcAft>
                <a:spcPct val="35000"/>
              </a:spcAft>
            </a:pPr>
            <a:r>
              <a:rPr lang="en-US" b="1" dirty="0" smtClean="0"/>
              <a:t>Recipes &amp; Settings</a:t>
            </a:r>
          </a:p>
        </p:txBody>
      </p:sp>
      <p:pic>
        <p:nvPicPr>
          <p:cNvPr id="1034" name="Picture 10"/>
          <p:cNvPicPr>
            <a:picLocks noChangeAspect="1" noChangeArrowheads="1"/>
          </p:cNvPicPr>
          <p:nvPr/>
        </p:nvPicPr>
        <p:blipFill>
          <a:blip r:embed="rId5" cstate="print"/>
          <a:srcRect/>
          <a:stretch>
            <a:fillRect/>
          </a:stretch>
        </p:blipFill>
        <p:spPr bwMode="auto">
          <a:xfrm>
            <a:off x="5181600" y="4419600"/>
            <a:ext cx="3733800" cy="1087624"/>
          </a:xfrm>
          <a:prstGeom prst="rect">
            <a:avLst/>
          </a:prstGeom>
          <a:noFill/>
          <a:ln w="9525">
            <a:noFill/>
            <a:miter lim="800000"/>
            <a:headEnd/>
            <a:tailEnd/>
          </a:ln>
        </p:spPr>
      </p:pic>
      <p:sp>
        <p:nvSpPr>
          <p:cNvPr id="2050" name="AutoShape 2" descr="https://www.nanofab.utah.edu/assets/images/header/utah-nanofab-logo-transparen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864171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Abstract</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		Mixing fluids over a wide range of flows inside microfluidic systems is challenging due to the laminar nature of fluids at the </a:t>
            </a:r>
            <a:r>
              <a:rPr lang="en-US" dirty="0" err="1" smtClean="0"/>
              <a:t>microscale</a:t>
            </a:r>
            <a:r>
              <a:rPr lang="en-US" dirty="0" smtClean="0"/>
              <a:t>.  This study evaluates the design, fabrication, and testing of a passive three-dimensional micromixer that incorporates split and recombine structures that promote mixing at low flows with chaotic advection features that mix well at high flows.  Comsol multi-physics simulations were performed to optimize the number of parallel channels, the channel width, and the number of split and recombine stages in the mixer.  Overall mixer area was less than 4 mm</a:t>
            </a:r>
            <a:r>
              <a:rPr lang="en-US" baseline="30000" dirty="0" smtClean="0"/>
              <a:t>2</a:t>
            </a:r>
            <a:r>
              <a:rPr lang="en-US" dirty="0" smtClean="0"/>
              <a:t>, and consisted of 19 stages of two parallel overlapping channels with a depth of 100 microns and a width of 50 microns. Soft lithography was used to fabricate the two-layer device, and during the assembly process a partial cure of PDMS was found to be especially useful for enabling successful alignment.  Test results show mixing efficiencies above 92% across a range of flows from 0.1 mL/hr to 10 mL/hr, with a range of </a:t>
            </a:r>
            <a:r>
              <a:rPr lang="en-US" dirty="0" err="1" smtClean="0"/>
              <a:t>Reynold’s</a:t>
            </a:r>
            <a:r>
              <a:rPr lang="en-US" dirty="0" smtClean="0"/>
              <a:t> numbers from 0.28 to 28. At an intermediate flow rate of 1 mL/hr, a pressure drop of 1.7 kPa was measured, and the mixing speed was 98 milliseconds.  Results show that combining two types of mixer structures in this manner can create high mixing efficiency with reduced overall mixer size.  </a:t>
            </a:r>
          </a:p>
          <a:p>
            <a:endParaRPr lang="en-US" dirty="0"/>
          </a:p>
        </p:txBody>
      </p:sp>
    </p:spTree>
    <p:extLst>
      <p:ext uri="{BB962C8B-B14F-4D97-AF65-F5344CB8AC3E}">
        <p14:creationId xmlns:p14="http://schemas.microsoft.com/office/powerpoint/2010/main" xmlns="" val="3802358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Example: Design Concept</a:t>
            </a:r>
            <a:endParaRPr lang="en-US" dirty="0"/>
          </a:p>
        </p:txBody>
      </p:sp>
      <p:sp>
        <p:nvSpPr>
          <p:cNvPr id="6" name="Rectangle 5"/>
          <p:cNvSpPr/>
          <p:nvPr/>
        </p:nvSpPr>
        <p:spPr>
          <a:xfrm>
            <a:off x="2514600" y="1600200"/>
            <a:ext cx="45719"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19400" y="1600200"/>
            <a:ext cx="45719"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05000" y="2286000"/>
            <a:ext cx="12192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05000" y="2438400"/>
            <a:ext cx="12192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2590800"/>
            <a:ext cx="12192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05000" y="2743200"/>
            <a:ext cx="12192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05200" y="1981200"/>
            <a:ext cx="4571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810000" y="1981200"/>
            <a:ext cx="4571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38400" y="3048000"/>
            <a:ext cx="16764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438400" y="3200400"/>
            <a:ext cx="16764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38400" y="3352800"/>
            <a:ext cx="16764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438400" y="3505200"/>
            <a:ext cx="16764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95800" y="1981200"/>
            <a:ext cx="4571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00600" y="1981200"/>
            <a:ext cx="4571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86400" y="1981200"/>
            <a:ext cx="4571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91200" y="1981200"/>
            <a:ext cx="4571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19600" y="3048000"/>
            <a:ext cx="16764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419600" y="3200400"/>
            <a:ext cx="16764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419600" y="3352800"/>
            <a:ext cx="16764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419600" y="3505200"/>
            <a:ext cx="16764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410200" y="2286000"/>
            <a:ext cx="16764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410200" y="2438400"/>
            <a:ext cx="16764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410200" y="2590800"/>
            <a:ext cx="16764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410200" y="2743200"/>
            <a:ext cx="16764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477000" y="2057400"/>
            <a:ext cx="914400" cy="914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2286000"/>
            <a:ext cx="16764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29000" y="2438400"/>
            <a:ext cx="16764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429000" y="2590800"/>
            <a:ext cx="16764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429000" y="2743200"/>
            <a:ext cx="167640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295400" y="990600"/>
            <a:ext cx="2057400" cy="369332"/>
          </a:xfrm>
          <a:prstGeom prst="rect">
            <a:avLst/>
          </a:prstGeom>
          <a:noFill/>
        </p:spPr>
        <p:txBody>
          <a:bodyPr wrap="square" rtlCol="0">
            <a:spAutoFit/>
          </a:bodyPr>
          <a:lstStyle/>
          <a:p>
            <a:r>
              <a:rPr lang="en-US" b="1" dirty="0" smtClean="0"/>
              <a:t>Input 1</a:t>
            </a:r>
            <a:endParaRPr lang="en-US" b="1" dirty="0"/>
          </a:p>
        </p:txBody>
      </p:sp>
      <p:sp>
        <p:nvSpPr>
          <p:cNvPr id="56" name="TextBox 55"/>
          <p:cNvSpPr txBox="1"/>
          <p:nvPr/>
        </p:nvSpPr>
        <p:spPr>
          <a:xfrm>
            <a:off x="304800" y="2286000"/>
            <a:ext cx="2057400" cy="369332"/>
          </a:xfrm>
          <a:prstGeom prst="rect">
            <a:avLst/>
          </a:prstGeom>
          <a:noFill/>
        </p:spPr>
        <p:txBody>
          <a:bodyPr wrap="square" rtlCol="0">
            <a:spAutoFit/>
          </a:bodyPr>
          <a:lstStyle/>
          <a:p>
            <a:r>
              <a:rPr lang="en-US" b="1" dirty="0" smtClean="0"/>
              <a:t>Input 2</a:t>
            </a:r>
            <a:endParaRPr lang="en-US" b="1" dirty="0"/>
          </a:p>
        </p:txBody>
      </p:sp>
      <p:sp>
        <p:nvSpPr>
          <p:cNvPr id="57" name="TextBox 56"/>
          <p:cNvSpPr txBox="1"/>
          <p:nvPr/>
        </p:nvSpPr>
        <p:spPr>
          <a:xfrm>
            <a:off x="6629400" y="3124200"/>
            <a:ext cx="1066800" cy="381000"/>
          </a:xfrm>
          <a:prstGeom prst="rect">
            <a:avLst/>
          </a:prstGeom>
          <a:noFill/>
        </p:spPr>
        <p:txBody>
          <a:bodyPr wrap="square" rtlCol="0">
            <a:spAutoFit/>
          </a:bodyPr>
          <a:lstStyle/>
          <a:p>
            <a:r>
              <a:rPr lang="en-US" b="1" dirty="0" smtClean="0"/>
              <a:t>Output</a:t>
            </a:r>
            <a:endParaRPr lang="en-US" b="1" dirty="0"/>
          </a:p>
        </p:txBody>
      </p:sp>
      <p:sp>
        <p:nvSpPr>
          <p:cNvPr id="58" name="Rectangle 57"/>
          <p:cNvSpPr/>
          <p:nvPr/>
        </p:nvSpPr>
        <p:spPr>
          <a:xfrm>
            <a:off x="5410200" y="6096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410200" y="1219200"/>
            <a:ext cx="533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172200" y="685800"/>
            <a:ext cx="1676400" cy="923330"/>
          </a:xfrm>
          <a:prstGeom prst="rect">
            <a:avLst/>
          </a:prstGeom>
          <a:noFill/>
        </p:spPr>
        <p:txBody>
          <a:bodyPr wrap="square" rtlCol="0">
            <a:spAutoFit/>
          </a:bodyPr>
          <a:lstStyle/>
          <a:p>
            <a:r>
              <a:rPr lang="en-US" b="1" dirty="0" smtClean="0"/>
              <a:t>PDMS Layer 1</a:t>
            </a:r>
          </a:p>
          <a:p>
            <a:endParaRPr lang="en-US" b="1" dirty="0"/>
          </a:p>
          <a:p>
            <a:r>
              <a:rPr lang="en-US" b="1" dirty="0" smtClean="0"/>
              <a:t>PDMS Layer 2</a:t>
            </a:r>
            <a:endParaRPr lang="en-US" b="1" dirty="0"/>
          </a:p>
        </p:txBody>
      </p:sp>
      <p:sp>
        <p:nvSpPr>
          <p:cNvPr id="5" name="Oval 4"/>
          <p:cNvSpPr/>
          <p:nvPr/>
        </p:nvSpPr>
        <p:spPr>
          <a:xfrm>
            <a:off x="1143000" y="2057400"/>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67000" y="1600200"/>
            <a:ext cx="45719" cy="2209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71800" y="1600200"/>
            <a:ext cx="45719" cy="2209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657600" y="1981200"/>
            <a:ext cx="45719" cy="1828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62400" y="1981200"/>
            <a:ext cx="45719" cy="1828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48200" y="1981200"/>
            <a:ext cx="45719" cy="1828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53000" y="1981200"/>
            <a:ext cx="45719" cy="1828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638800" y="1981200"/>
            <a:ext cx="45719" cy="1828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943600" y="1981200"/>
            <a:ext cx="45719" cy="1828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286000" y="762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ontent Placeholder 2"/>
          <p:cNvSpPr>
            <a:spLocks noGrp="1"/>
          </p:cNvSpPr>
          <p:nvPr>
            <p:ph idx="1"/>
          </p:nvPr>
        </p:nvSpPr>
        <p:spPr>
          <a:xfrm>
            <a:off x="228600" y="3200400"/>
            <a:ext cx="8458200" cy="3763963"/>
          </a:xfrm>
        </p:spPr>
        <p:txBody>
          <a:bodyPr>
            <a:normAutofit fontScale="62500" lnSpcReduction="20000"/>
          </a:bodyPr>
          <a:lstStyle/>
          <a:p>
            <a:pPr>
              <a:buNone/>
            </a:pPr>
            <a:endParaRPr lang="en-US" dirty="0" smtClean="0"/>
          </a:p>
          <a:p>
            <a:endParaRPr lang="en-US" dirty="0" smtClean="0"/>
          </a:p>
          <a:p>
            <a:r>
              <a:rPr lang="en-US" dirty="0" smtClean="0"/>
              <a:t>Goals: </a:t>
            </a:r>
          </a:p>
          <a:p>
            <a:pPr lvl="1"/>
            <a:r>
              <a:rPr lang="en-US" dirty="0" smtClean="0"/>
              <a:t>Increase mixing effectiveness/decrease time to mix at three flow rates</a:t>
            </a:r>
          </a:p>
          <a:p>
            <a:pPr lvl="1"/>
            <a:r>
              <a:rPr lang="en-US" dirty="0" smtClean="0"/>
              <a:t>Minimize pressure drop</a:t>
            </a:r>
          </a:p>
          <a:p>
            <a:pPr lvl="1"/>
            <a:r>
              <a:rPr lang="en-US" dirty="0" smtClean="0"/>
              <a:t>Minimize total area and length of mixer</a:t>
            </a:r>
          </a:p>
          <a:p>
            <a:pPr lvl="1"/>
            <a:r>
              <a:rPr lang="en-US" dirty="0" smtClean="0"/>
              <a:t>Simplify fabrication</a:t>
            </a:r>
          </a:p>
          <a:p>
            <a:pPr lvl="1"/>
            <a:r>
              <a:rPr lang="en-US" dirty="0" smtClean="0"/>
              <a:t>Build and test mixer based on simulation results</a:t>
            </a:r>
          </a:p>
          <a:p>
            <a:r>
              <a:rPr lang="en-US" dirty="0" smtClean="0"/>
              <a:t>Approach</a:t>
            </a:r>
          </a:p>
          <a:p>
            <a:pPr lvl="1"/>
            <a:r>
              <a:rPr lang="en-US" dirty="0" smtClean="0"/>
              <a:t>Split and recombine multiple times results in many laminate layers</a:t>
            </a:r>
          </a:p>
          <a:p>
            <a:pPr lvl="1"/>
            <a:r>
              <a:rPr lang="en-US" dirty="0" smtClean="0"/>
              <a:t>Long, narrow channels increase diffusion</a:t>
            </a:r>
          </a:p>
          <a:p>
            <a:pPr lvl="1"/>
            <a:r>
              <a:rPr lang="en-US" dirty="0" smtClean="0"/>
              <a:t>Multiple parallel channels decrease pressure drop</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3600" dirty="0" smtClean="0"/>
              <a:t>Example: Applicable Graphs, Data, or Figures</a:t>
            </a:r>
            <a:endParaRPr lang="en-US" sz="3600" dirty="0"/>
          </a:p>
        </p:txBody>
      </p:sp>
      <p:pic>
        <p:nvPicPr>
          <p:cNvPr id="1027" name="Picture 3"/>
          <p:cNvPicPr>
            <a:picLocks noChangeAspect="1" noChangeArrowheads="1"/>
          </p:cNvPicPr>
          <p:nvPr/>
        </p:nvPicPr>
        <p:blipFill>
          <a:blip r:embed="rId2" cstate="print"/>
          <a:srcRect/>
          <a:stretch>
            <a:fillRect/>
          </a:stretch>
        </p:blipFill>
        <p:spPr bwMode="auto">
          <a:xfrm>
            <a:off x="1676401" y="685800"/>
            <a:ext cx="5437982" cy="25908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838200" y="3276600"/>
            <a:ext cx="7125714" cy="3581400"/>
          </a:xfrm>
          <a:prstGeom prst="rect">
            <a:avLst/>
          </a:prstGeom>
          <a:noFill/>
          <a:ln w="9525">
            <a:noFill/>
            <a:miter lim="800000"/>
            <a:headEnd/>
            <a:tailEnd/>
          </a:ln>
        </p:spPr>
      </p:pic>
    </p:spTree>
    <p:extLst>
      <p:ext uri="{BB962C8B-B14F-4D97-AF65-F5344CB8AC3E}">
        <p14:creationId xmlns:p14="http://schemas.microsoft.com/office/powerpoint/2010/main" xmlns="" val="2355519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09800" y="3124200"/>
            <a:ext cx="3124200" cy="381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0"/>
            <a:ext cx="8229600" cy="1143000"/>
          </a:xfrm>
        </p:spPr>
        <p:txBody>
          <a:bodyPr>
            <a:noAutofit/>
          </a:bodyPr>
          <a:lstStyle/>
          <a:p>
            <a:r>
              <a:rPr lang="en-US" sz="3600" dirty="0" smtClean="0"/>
              <a:t>Example: Device Architecture</a:t>
            </a:r>
            <a:br>
              <a:rPr lang="en-US" sz="3600" dirty="0" smtClean="0"/>
            </a:br>
            <a:r>
              <a:rPr lang="en-US" sz="3600" dirty="0" smtClean="0"/>
              <a:t>Top View and Cross Section Process Flow</a:t>
            </a:r>
            <a:endParaRPr lang="en-US" sz="3600" dirty="0"/>
          </a:p>
        </p:txBody>
      </p:sp>
      <p:sp>
        <p:nvSpPr>
          <p:cNvPr id="4" name="Rectangle 3"/>
          <p:cNvSpPr/>
          <p:nvPr/>
        </p:nvSpPr>
        <p:spPr>
          <a:xfrm>
            <a:off x="2209800" y="1600200"/>
            <a:ext cx="31242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800" y="1295400"/>
            <a:ext cx="3124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219200"/>
            <a:ext cx="2209800" cy="6186309"/>
          </a:xfrm>
          <a:prstGeom prst="rect">
            <a:avLst/>
          </a:prstGeom>
          <a:noFill/>
        </p:spPr>
        <p:txBody>
          <a:bodyPr wrap="square" rtlCol="0">
            <a:spAutoFit/>
          </a:bodyPr>
          <a:lstStyle/>
          <a:p>
            <a:pPr marL="342900" indent="-342900">
              <a:buFont typeface="+mj-lt"/>
              <a:buAutoNum type="arabicPeriod"/>
            </a:pPr>
            <a:r>
              <a:rPr lang="en-US" dirty="0" smtClean="0"/>
              <a:t>Spin coat SU8</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UV Expose and Develop</a:t>
            </a:r>
          </a:p>
          <a:p>
            <a:pPr marL="342900" indent="-342900">
              <a:buFont typeface="+mj-lt"/>
              <a:buAutoNum type="arabicPeriod"/>
            </a:pPr>
            <a:endParaRPr lang="en-US" dirty="0" smtClean="0"/>
          </a:p>
          <a:p>
            <a:pPr marL="342900" indent="-342900">
              <a:buFont typeface="+mj-lt"/>
              <a:buAutoNum type="arabicPeriod"/>
            </a:pPr>
            <a:r>
              <a:rPr lang="en-US" dirty="0" smtClean="0"/>
              <a:t>Mix and pour PDMS over mold, partial cure</a:t>
            </a:r>
          </a:p>
          <a:p>
            <a:pPr marL="342900" indent="-342900">
              <a:buFont typeface="+mj-lt"/>
              <a:buAutoNum type="arabicPeriod"/>
            </a:pPr>
            <a:endParaRPr lang="en-US" dirty="0" smtClean="0"/>
          </a:p>
          <a:p>
            <a:pPr marL="342900" indent="-342900">
              <a:buFont typeface="+mj-lt"/>
              <a:buAutoNum type="arabicPeriod"/>
            </a:pPr>
            <a:r>
              <a:rPr lang="en-US" dirty="0" smtClean="0"/>
              <a:t>Remove PDMS halves</a:t>
            </a:r>
          </a:p>
          <a:p>
            <a:pPr marL="342900" indent="-342900">
              <a:buFont typeface="+mj-lt"/>
              <a:buAutoNum type="arabicPeriod"/>
            </a:pPr>
            <a:endParaRPr lang="en-US" dirty="0" smtClean="0"/>
          </a:p>
          <a:p>
            <a:pPr marL="342900" indent="-342900">
              <a:buFont typeface="+mj-lt"/>
              <a:buAutoNum type="arabicPeriod"/>
            </a:pPr>
            <a:r>
              <a:rPr lang="en-US" dirty="0" smtClean="0"/>
              <a:t>Poke inlet holes in PDMS</a:t>
            </a:r>
          </a:p>
          <a:p>
            <a:pPr marL="342900" indent="-342900">
              <a:buFont typeface="+mj-lt"/>
              <a:buAutoNum type="arabicPeriod"/>
            </a:pPr>
            <a:endParaRPr lang="en-US" dirty="0" smtClean="0"/>
          </a:p>
          <a:p>
            <a:pPr marL="342900" indent="-342900">
              <a:buFont typeface="+mj-lt"/>
              <a:buAutoNum type="arabicPeriod"/>
            </a:pPr>
            <a:r>
              <a:rPr lang="en-US" dirty="0" smtClean="0"/>
              <a:t>Align and bond PDMS halves, fully cure</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p:txBody>
      </p:sp>
      <p:sp>
        <p:nvSpPr>
          <p:cNvPr id="9" name="Rectangle 8"/>
          <p:cNvSpPr/>
          <p:nvPr/>
        </p:nvSpPr>
        <p:spPr>
          <a:xfrm>
            <a:off x="2209800" y="2438400"/>
            <a:ext cx="31242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95600" y="2133600"/>
            <a:ext cx="533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67200" y="2133600"/>
            <a:ext cx="533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09800" y="3505200"/>
            <a:ext cx="31242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95600" y="3200400"/>
            <a:ext cx="533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7200" y="3200400"/>
            <a:ext cx="533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09800" y="4191000"/>
            <a:ext cx="3124200" cy="381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95600" y="42672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67200" y="42672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09800" y="4953000"/>
            <a:ext cx="3124200" cy="381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95600" y="50292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67200" y="50292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86000" y="49530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53000" y="49530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09800" y="5715000"/>
            <a:ext cx="3124200" cy="381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95600" y="57912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267200" y="57912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0" y="57150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953000" y="57150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2209800" y="6096000"/>
            <a:ext cx="3124200" cy="381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0800000">
            <a:off x="3276600" y="60960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0800000">
            <a:off x="4648200" y="60960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3810000" y="60960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2438400" y="60960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629400" y="1295400"/>
            <a:ext cx="381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629400" y="1828800"/>
            <a:ext cx="38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29400" y="2438400"/>
            <a:ext cx="381000" cy="381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62800" y="1295400"/>
            <a:ext cx="788677" cy="1477328"/>
          </a:xfrm>
          <a:prstGeom prst="rect">
            <a:avLst/>
          </a:prstGeom>
          <a:noFill/>
        </p:spPr>
        <p:txBody>
          <a:bodyPr wrap="none" rtlCol="0">
            <a:spAutoFit/>
          </a:bodyPr>
          <a:lstStyle/>
          <a:p>
            <a:r>
              <a:rPr lang="en-US" dirty="0" smtClean="0"/>
              <a:t>SU8</a:t>
            </a:r>
          </a:p>
          <a:p>
            <a:endParaRPr lang="en-US" dirty="0" smtClean="0"/>
          </a:p>
          <a:p>
            <a:r>
              <a:rPr lang="en-US" dirty="0" smtClean="0"/>
              <a:t>Silicon</a:t>
            </a:r>
          </a:p>
          <a:p>
            <a:endParaRPr lang="en-US" dirty="0" smtClean="0"/>
          </a:p>
          <a:p>
            <a:r>
              <a:rPr lang="en-US" dirty="0" smtClean="0"/>
              <a:t>PDMS</a:t>
            </a: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6172200" y="3048000"/>
            <a:ext cx="2410201" cy="1042988"/>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6172200" y="4343400"/>
            <a:ext cx="2395265" cy="11049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6172200" y="5562600"/>
            <a:ext cx="2372389" cy="1000125"/>
          </a:xfrm>
          <a:prstGeom prst="rect">
            <a:avLst/>
          </a:prstGeom>
          <a:noFill/>
          <a:ln w="9525">
            <a:noFill/>
            <a:miter lim="800000"/>
            <a:headEnd/>
            <a:tailEnd/>
          </a:ln>
        </p:spPr>
      </p:pic>
    </p:spTree>
    <p:extLst>
      <p:ext uri="{BB962C8B-B14F-4D97-AF65-F5344CB8AC3E}">
        <p14:creationId xmlns:p14="http://schemas.microsoft.com/office/powerpoint/2010/main" xmlns="" val="1785240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3200" dirty="0" smtClean="0"/>
              <a:t>Example: Proposed</a:t>
            </a:r>
            <a:r>
              <a:rPr lang="en-US" sz="2800" dirty="0" smtClean="0"/>
              <a:t> Materials and Fabrication Processes</a:t>
            </a:r>
            <a:endParaRPr lang="en-US" sz="2800" dirty="0"/>
          </a:p>
        </p:txBody>
      </p:sp>
      <p:sp>
        <p:nvSpPr>
          <p:cNvPr id="3" name="Content Placeholder 2"/>
          <p:cNvSpPr>
            <a:spLocks noGrp="1"/>
          </p:cNvSpPr>
          <p:nvPr>
            <p:ph idx="1"/>
          </p:nvPr>
        </p:nvSpPr>
        <p:spPr>
          <a:xfrm>
            <a:off x="381000" y="609600"/>
            <a:ext cx="8229600" cy="6248400"/>
          </a:xfrm>
        </p:spPr>
        <p:txBody>
          <a:bodyPr>
            <a:normAutofit fontScale="62500" lnSpcReduction="20000"/>
          </a:bodyPr>
          <a:lstStyle/>
          <a:p>
            <a:r>
              <a:rPr lang="en-US" dirty="0" smtClean="0"/>
              <a:t>Materials</a:t>
            </a:r>
          </a:p>
          <a:p>
            <a:pPr lvl="1"/>
            <a:r>
              <a:rPr lang="en-US" dirty="0" smtClean="0"/>
              <a:t>Substrate </a:t>
            </a:r>
          </a:p>
          <a:p>
            <a:pPr lvl="2"/>
            <a:r>
              <a:rPr lang="en-US" dirty="0" smtClean="0">
                <a:solidFill>
                  <a:schemeClr val="tx2"/>
                </a:solidFill>
              </a:rPr>
              <a:t>4” Silicon p-type wafer</a:t>
            </a:r>
            <a:endParaRPr lang="en-US" dirty="0" smtClean="0"/>
          </a:p>
          <a:p>
            <a:pPr lvl="1"/>
            <a:r>
              <a:rPr lang="en-US" dirty="0" smtClean="0"/>
              <a:t>Thin films/coatings </a:t>
            </a:r>
          </a:p>
          <a:p>
            <a:pPr lvl="2"/>
            <a:r>
              <a:rPr lang="en-US" dirty="0" smtClean="0">
                <a:solidFill>
                  <a:schemeClr val="tx2"/>
                </a:solidFill>
              </a:rPr>
              <a:t>SU8 2050</a:t>
            </a:r>
          </a:p>
          <a:p>
            <a:pPr lvl="1"/>
            <a:r>
              <a:rPr lang="en-US" dirty="0" smtClean="0"/>
              <a:t>Chemicals</a:t>
            </a:r>
          </a:p>
          <a:p>
            <a:pPr lvl="2"/>
            <a:r>
              <a:rPr lang="en-US" dirty="0" err="1" smtClean="0">
                <a:solidFill>
                  <a:schemeClr val="tx2"/>
                </a:solidFill>
              </a:rPr>
              <a:t>Sylgard</a:t>
            </a:r>
            <a:r>
              <a:rPr lang="en-US" dirty="0" smtClean="0">
                <a:solidFill>
                  <a:schemeClr val="tx2"/>
                </a:solidFill>
              </a:rPr>
              <a:t> 184 PDMS</a:t>
            </a:r>
          </a:p>
          <a:p>
            <a:pPr lvl="2"/>
            <a:r>
              <a:rPr lang="en-US" dirty="0" smtClean="0">
                <a:solidFill>
                  <a:schemeClr val="tx2"/>
                </a:solidFill>
              </a:rPr>
              <a:t>SU8 Developer</a:t>
            </a:r>
            <a:endParaRPr lang="en-US" dirty="0" smtClean="0"/>
          </a:p>
          <a:p>
            <a:r>
              <a:rPr lang="en-US" dirty="0" smtClean="0"/>
              <a:t>Processes</a:t>
            </a:r>
          </a:p>
          <a:p>
            <a:pPr lvl="1"/>
            <a:r>
              <a:rPr lang="en-US" dirty="0" smtClean="0"/>
              <a:t>Deposition</a:t>
            </a:r>
          </a:p>
          <a:p>
            <a:pPr lvl="2"/>
            <a:r>
              <a:rPr lang="en-US" dirty="0" smtClean="0"/>
              <a:t>Coatings</a:t>
            </a:r>
          </a:p>
          <a:p>
            <a:pPr lvl="3"/>
            <a:r>
              <a:rPr lang="en-US" dirty="0" err="1" smtClean="0">
                <a:solidFill>
                  <a:schemeClr val="tx2"/>
                </a:solidFill>
              </a:rPr>
              <a:t>Sylgard</a:t>
            </a:r>
            <a:r>
              <a:rPr lang="en-US" dirty="0" smtClean="0">
                <a:solidFill>
                  <a:schemeClr val="tx2"/>
                </a:solidFill>
              </a:rPr>
              <a:t> 184 pour, vacuum degas and partial oven cure</a:t>
            </a:r>
            <a:endParaRPr lang="en-US" dirty="0" smtClean="0"/>
          </a:p>
          <a:p>
            <a:pPr lvl="1"/>
            <a:r>
              <a:rPr lang="en-US" dirty="0" smtClean="0"/>
              <a:t>Patterning</a:t>
            </a:r>
          </a:p>
          <a:p>
            <a:pPr lvl="2"/>
            <a:r>
              <a:rPr lang="en-US" dirty="0" err="1" smtClean="0"/>
              <a:t>Photoresists</a:t>
            </a:r>
            <a:endParaRPr lang="en-US" dirty="0" smtClean="0"/>
          </a:p>
          <a:p>
            <a:pPr lvl="3"/>
            <a:r>
              <a:rPr lang="en-US" dirty="0" smtClean="0">
                <a:solidFill>
                  <a:schemeClr val="tx2"/>
                </a:solidFill>
              </a:rPr>
              <a:t>SU8 spin and develop</a:t>
            </a:r>
          </a:p>
          <a:p>
            <a:pPr lvl="3"/>
            <a:r>
              <a:rPr lang="en-US" dirty="0" smtClean="0">
                <a:solidFill>
                  <a:schemeClr val="tx2"/>
                </a:solidFill>
              </a:rPr>
              <a:t>Align PDMS halves and fully cure</a:t>
            </a:r>
          </a:p>
          <a:p>
            <a:pPr lvl="1"/>
            <a:r>
              <a:rPr lang="en-US" dirty="0" smtClean="0"/>
              <a:t>Packaging</a:t>
            </a:r>
          </a:p>
          <a:p>
            <a:pPr lvl="3"/>
            <a:r>
              <a:rPr lang="en-US" dirty="0" smtClean="0">
                <a:solidFill>
                  <a:schemeClr val="tx2"/>
                </a:solidFill>
              </a:rPr>
              <a:t>Bore holes using coring tool</a:t>
            </a:r>
          </a:p>
          <a:p>
            <a:pPr lvl="3"/>
            <a:r>
              <a:rPr lang="en-US" dirty="0" smtClean="0">
                <a:solidFill>
                  <a:schemeClr val="tx2"/>
                </a:solidFill>
              </a:rPr>
              <a:t>Press fit fluidic tubes into inlet and outlet ports</a:t>
            </a:r>
          </a:p>
          <a:p>
            <a:pPr lvl="1"/>
            <a:r>
              <a:rPr lang="en-US" dirty="0" smtClean="0"/>
              <a:t>Test and Measurement</a:t>
            </a:r>
          </a:p>
          <a:p>
            <a:pPr lvl="2"/>
            <a:r>
              <a:rPr lang="en-US" dirty="0" smtClean="0"/>
              <a:t>Optical</a:t>
            </a:r>
          </a:p>
          <a:p>
            <a:pPr lvl="3"/>
            <a:r>
              <a:rPr lang="en-US" dirty="0" smtClean="0">
                <a:solidFill>
                  <a:schemeClr val="tx2"/>
                </a:solidFill>
              </a:rPr>
              <a:t>Microscope images of flows and mixing</a:t>
            </a:r>
          </a:p>
          <a:p>
            <a:pPr lvl="2"/>
            <a:r>
              <a:rPr lang="en-US" dirty="0" smtClean="0"/>
              <a:t>Fluidic</a:t>
            </a:r>
          </a:p>
          <a:p>
            <a:pPr lvl="3"/>
            <a:r>
              <a:rPr lang="en-US" dirty="0" smtClean="0">
                <a:solidFill>
                  <a:schemeClr val="tx2"/>
                </a:solidFill>
              </a:rPr>
              <a:t>Dual syringe pump with controlled flows and pressure gauge</a:t>
            </a:r>
          </a:p>
          <a:p>
            <a:pPr lvl="3"/>
            <a:r>
              <a:rPr lang="en-US" dirty="0" smtClean="0">
                <a:solidFill>
                  <a:schemeClr val="tx2"/>
                </a:solidFill>
              </a:rPr>
              <a:t>Colored water for enhanced mixing imaging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Squires, Todd M., and Stephen R. Quake. "</a:t>
            </a:r>
            <a:r>
              <a:rPr lang="en-US" dirty="0" err="1" smtClean="0"/>
              <a:t>Microfluidics</a:t>
            </a:r>
            <a:r>
              <a:rPr lang="en-US" dirty="0" smtClean="0"/>
              <a:t>: Fluid physics at the </a:t>
            </a:r>
            <a:r>
              <a:rPr lang="en-US" dirty="0" err="1" smtClean="0"/>
              <a:t>nanoliter</a:t>
            </a:r>
            <a:r>
              <a:rPr lang="en-US" dirty="0" smtClean="0"/>
              <a:t> scale." </a:t>
            </a:r>
            <a:r>
              <a:rPr lang="en-US" i="1" dirty="0" smtClean="0"/>
              <a:t>Reviews of modern physics</a:t>
            </a:r>
            <a:r>
              <a:rPr lang="en-US" dirty="0" smtClean="0"/>
              <a:t> 77.3 (2005): 977.</a:t>
            </a:r>
          </a:p>
          <a:p>
            <a:r>
              <a:rPr lang="en-US" dirty="0" smtClean="0"/>
              <a:t>Nguyen, Nam-</a:t>
            </a:r>
            <a:r>
              <a:rPr lang="en-US" dirty="0" err="1" smtClean="0"/>
              <a:t>Trung</a:t>
            </a:r>
            <a:r>
              <a:rPr lang="en-US" dirty="0" smtClean="0"/>
              <a:t>, and </a:t>
            </a:r>
            <a:r>
              <a:rPr lang="en-US" dirty="0" err="1" smtClean="0"/>
              <a:t>Zhigang</a:t>
            </a:r>
            <a:r>
              <a:rPr lang="en-US" dirty="0" smtClean="0"/>
              <a:t> Wu. "Micromixers—a review." </a:t>
            </a:r>
            <a:r>
              <a:rPr lang="en-US" i="1" dirty="0" smtClean="0"/>
              <a:t>Journal of Micromechanics and </a:t>
            </a:r>
            <a:r>
              <a:rPr lang="en-US" i="1" dirty="0" err="1" smtClean="0"/>
              <a:t>Microengineering</a:t>
            </a:r>
            <a:r>
              <a:rPr lang="en-US" dirty="0" smtClean="0"/>
              <a:t> 15.2 (2005): R1.</a:t>
            </a:r>
          </a:p>
          <a:p>
            <a:r>
              <a:rPr lang="en-US" dirty="0" err="1" smtClean="0"/>
              <a:t>Capretto</a:t>
            </a:r>
            <a:r>
              <a:rPr lang="en-US" dirty="0" smtClean="0"/>
              <a:t>, Lorenzo, et al. "</a:t>
            </a:r>
            <a:r>
              <a:rPr lang="en-US" dirty="0" err="1" smtClean="0"/>
              <a:t>Micromixing</a:t>
            </a:r>
            <a:r>
              <a:rPr lang="en-US" dirty="0" smtClean="0"/>
              <a:t> within microfluidic devices." </a:t>
            </a:r>
            <a:r>
              <a:rPr lang="en-US" i="1" dirty="0" err="1" smtClean="0"/>
              <a:t>Microfluidics</a:t>
            </a:r>
            <a:r>
              <a:rPr lang="en-US" dirty="0" smtClean="0"/>
              <a:t>. Springer Berlin Heidelberg, 2011. 27-68.  </a:t>
            </a:r>
          </a:p>
          <a:p>
            <a:r>
              <a:rPr lang="en-US" dirty="0" smtClean="0"/>
              <a:t>Chen, </a:t>
            </a:r>
            <a:r>
              <a:rPr lang="en-US" dirty="0" err="1" smtClean="0"/>
              <a:t>Hao</a:t>
            </a:r>
            <a:r>
              <a:rPr lang="en-US" dirty="0" smtClean="0"/>
              <a:t>, and Jens-Christian </a:t>
            </a:r>
            <a:r>
              <a:rPr lang="en-US" dirty="0" err="1" smtClean="0"/>
              <a:t>Meiners</a:t>
            </a:r>
            <a:r>
              <a:rPr lang="en-US" dirty="0" smtClean="0"/>
              <a:t>. "Topologic mixing on a microfluidic chip." </a:t>
            </a:r>
            <a:r>
              <a:rPr lang="en-US" i="1" dirty="0" smtClean="0"/>
              <a:t>Applied Physics Letters</a:t>
            </a:r>
            <a:r>
              <a:rPr lang="en-US" dirty="0" smtClean="0"/>
              <a:t> 84.12 (2004): 2193-2195.</a:t>
            </a:r>
          </a:p>
          <a:p>
            <a:r>
              <a:rPr lang="en-US" dirty="0" smtClean="0"/>
              <a:t>SU8 Datasheet:  http://microchem.com/pdf/SU-82000DataSheet2025thru2075Ver4.pdf, downloaded April 29, 2013.</a:t>
            </a:r>
          </a:p>
          <a:p>
            <a:endParaRPr lang="en-US" dirty="0"/>
          </a:p>
        </p:txBody>
      </p:sp>
    </p:spTree>
    <p:extLst>
      <p:ext uri="{BB962C8B-B14F-4D97-AF65-F5344CB8AC3E}">
        <p14:creationId xmlns:p14="http://schemas.microsoft.com/office/powerpoint/2010/main" xmlns="" val="177526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a:bodyPr>
          <a:lstStyle/>
          <a:p>
            <a:r>
              <a:rPr lang="en-US" dirty="0" smtClean="0"/>
              <a:t>Title of Research Project or Device To Be Fabricated</a:t>
            </a:r>
            <a:endParaRPr lang="en-US" dirty="0"/>
          </a:p>
        </p:txBody>
      </p:sp>
      <p:sp>
        <p:nvSpPr>
          <p:cNvPr id="3" name="Subtitle 2"/>
          <p:cNvSpPr>
            <a:spLocks noGrp="1"/>
          </p:cNvSpPr>
          <p:nvPr>
            <p:ph type="subTitle" idx="1"/>
          </p:nvPr>
        </p:nvSpPr>
        <p:spPr/>
        <p:txBody>
          <a:bodyPr/>
          <a:lstStyle/>
          <a:p>
            <a:r>
              <a:rPr lang="en-US" dirty="0" smtClean="0"/>
              <a:t>Researcher Name</a:t>
            </a:r>
          </a:p>
          <a:p>
            <a:r>
              <a:rPr lang="en-US" dirty="0" smtClean="0"/>
              <a:t>PI Name</a:t>
            </a:r>
          </a:p>
          <a:p>
            <a:r>
              <a:rPr lang="en-US" dirty="0" smtClean="0"/>
              <a:t>Date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endParaRPr lang="en-US" dirty="0"/>
          </a:p>
        </p:txBody>
      </p:sp>
    </p:spTree>
    <p:extLst>
      <p:ext uri="{BB962C8B-B14F-4D97-AF65-F5344CB8AC3E}">
        <p14:creationId xmlns:p14="http://schemas.microsoft.com/office/powerpoint/2010/main" xmlns="" val="3802358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Design Concept</a:t>
            </a:r>
            <a:endParaRPr lang="en-US" dirty="0"/>
          </a:p>
        </p:txBody>
      </p:sp>
      <p:sp>
        <p:nvSpPr>
          <p:cNvPr id="61" name="Content Placeholder 2"/>
          <p:cNvSpPr>
            <a:spLocks noGrp="1"/>
          </p:cNvSpPr>
          <p:nvPr>
            <p:ph idx="1"/>
          </p:nvPr>
        </p:nvSpPr>
        <p:spPr>
          <a:xfrm>
            <a:off x="228600" y="3200400"/>
            <a:ext cx="8458200" cy="3763963"/>
          </a:xfrm>
        </p:spPr>
        <p:txBody>
          <a:bodyPr>
            <a:normAutofit/>
          </a:bodyPr>
          <a:lstStyle/>
          <a:p>
            <a:r>
              <a:rPr lang="en-US" dirty="0" smtClean="0"/>
              <a:t>Goals: </a:t>
            </a:r>
          </a:p>
          <a:p>
            <a:endParaRPr lang="en-US" dirty="0" smtClean="0"/>
          </a:p>
          <a:p>
            <a:endParaRPr lang="en-US" dirty="0" smtClean="0"/>
          </a:p>
          <a:p>
            <a:r>
              <a:rPr lang="en-US" dirty="0" smtClean="0"/>
              <a:t>Approach</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3600" dirty="0" smtClean="0"/>
              <a:t>Applicable Graphs, Data, or Figures</a:t>
            </a:r>
            <a:endParaRPr lang="en-US" sz="3600" dirty="0"/>
          </a:p>
        </p:txBody>
      </p:sp>
    </p:spTree>
    <p:extLst>
      <p:ext uri="{BB962C8B-B14F-4D97-AF65-F5344CB8AC3E}">
        <p14:creationId xmlns:p14="http://schemas.microsoft.com/office/powerpoint/2010/main" xmlns="" val="2355519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Autofit/>
          </a:bodyPr>
          <a:lstStyle/>
          <a:p>
            <a:r>
              <a:rPr lang="en-US" sz="3600" dirty="0" smtClean="0"/>
              <a:t>Device Architecture</a:t>
            </a:r>
            <a:br>
              <a:rPr lang="en-US" sz="3600" dirty="0" smtClean="0"/>
            </a:br>
            <a:r>
              <a:rPr lang="en-US" sz="3600" dirty="0" smtClean="0"/>
              <a:t>Top View and Cross Section Process Flow</a:t>
            </a:r>
            <a:endParaRPr lang="en-US" sz="3600" dirty="0"/>
          </a:p>
        </p:txBody>
      </p:sp>
      <p:sp>
        <p:nvSpPr>
          <p:cNvPr id="7" name="TextBox 6"/>
          <p:cNvSpPr txBox="1"/>
          <p:nvPr/>
        </p:nvSpPr>
        <p:spPr>
          <a:xfrm>
            <a:off x="0" y="1219200"/>
            <a:ext cx="2209800" cy="2031325"/>
          </a:xfrm>
          <a:prstGeom prst="rect">
            <a:avLst/>
          </a:prstGeom>
          <a:noFill/>
        </p:spPr>
        <p:txBody>
          <a:bodyPr wrap="square" rtlCol="0">
            <a:spAutoFit/>
          </a:bodyPr>
          <a:lstStyle/>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p:txBody>
      </p:sp>
    </p:spTree>
    <p:extLst>
      <p:ext uri="{BB962C8B-B14F-4D97-AF65-F5344CB8AC3E}">
        <p14:creationId xmlns:p14="http://schemas.microsoft.com/office/powerpoint/2010/main" xmlns="" val="178524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dirty="0" smtClean="0"/>
              <a:t>Proposed Materials and Fabrication Processes</a:t>
            </a:r>
            <a:endParaRPr lang="en-US" sz="3200" dirty="0"/>
          </a:p>
        </p:txBody>
      </p:sp>
      <p:sp>
        <p:nvSpPr>
          <p:cNvPr id="3" name="Content Placeholder 2"/>
          <p:cNvSpPr>
            <a:spLocks noGrp="1"/>
          </p:cNvSpPr>
          <p:nvPr>
            <p:ph idx="1"/>
          </p:nvPr>
        </p:nvSpPr>
        <p:spPr>
          <a:xfrm>
            <a:off x="457200" y="685800"/>
            <a:ext cx="8229600" cy="6172200"/>
          </a:xfrm>
        </p:spPr>
        <p:txBody>
          <a:bodyPr>
            <a:normAutofit fontScale="77500" lnSpcReduction="20000"/>
          </a:bodyPr>
          <a:lstStyle/>
          <a:p>
            <a:r>
              <a:rPr lang="en-US" dirty="0" smtClean="0"/>
              <a:t>Materials</a:t>
            </a:r>
          </a:p>
          <a:p>
            <a:pPr lvl="2"/>
            <a:r>
              <a:rPr lang="en-US" dirty="0" smtClean="0"/>
              <a:t>Substrate</a:t>
            </a:r>
          </a:p>
          <a:p>
            <a:pPr lvl="2"/>
            <a:r>
              <a:rPr lang="en-US" dirty="0" smtClean="0"/>
              <a:t>Thin films/coatings</a:t>
            </a:r>
          </a:p>
          <a:p>
            <a:pPr lvl="2"/>
            <a:r>
              <a:rPr lang="en-US" dirty="0" smtClean="0"/>
              <a:t>Chemicals</a:t>
            </a:r>
          </a:p>
          <a:p>
            <a:r>
              <a:rPr lang="en-US" dirty="0" smtClean="0"/>
              <a:t>Processes</a:t>
            </a:r>
          </a:p>
          <a:p>
            <a:pPr lvl="1"/>
            <a:r>
              <a:rPr lang="en-US" dirty="0" smtClean="0"/>
              <a:t>Deposition</a:t>
            </a:r>
          </a:p>
          <a:p>
            <a:pPr lvl="2"/>
            <a:r>
              <a:rPr lang="en-US" dirty="0" smtClean="0"/>
              <a:t>Thin Films</a:t>
            </a:r>
          </a:p>
          <a:p>
            <a:pPr lvl="2"/>
            <a:r>
              <a:rPr lang="en-US" dirty="0" smtClean="0"/>
              <a:t>Coatings</a:t>
            </a:r>
          </a:p>
          <a:p>
            <a:pPr lvl="1"/>
            <a:r>
              <a:rPr lang="en-US" dirty="0" smtClean="0"/>
              <a:t>Patterning</a:t>
            </a:r>
          </a:p>
          <a:p>
            <a:pPr lvl="2"/>
            <a:r>
              <a:rPr lang="en-US" dirty="0" err="1" smtClean="0"/>
              <a:t>Photoresists</a:t>
            </a:r>
            <a:endParaRPr lang="en-US" dirty="0" smtClean="0"/>
          </a:p>
          <a:p>
            <a:pPr lvl="2"/>
            <a:r>
              <a:rPr lang="en-US" dirty="0" smtClean="0"/>
              <a:t>Etching</a:t>
            </a:r>
          </a:p>
          <a:p>
            <a:pPr lvl="1"/>
            <a:r>
              <a:rPr lang="en-US" dirty="0" smtClean="0"/>
              <a:t>Packaging</a:t>
            </a:r>
          </a:p>
          <a:p>
            <a:pPr lvl="2"/>
            <a:r>
              <a:rPr lang="en-US" dirty="0" smtClean="0"/>
              <a:t>Dicing</a:t>
            </a:r>
          </a:p>
          <a:p>
            <a:pPr lvl="2"/>
            <a:r>
              <a:rPr lang="en-US" dirty="0" err="1" smtClean="0"/>
              <a:t>Wirebonding</a:t>
            </a:r>
            <a:endParaRPr lang="en-US" dirty="0" smtClean="0"/>
          </a:p>
          <a:p>
            <a:r>
              <a:rPr lang="en-US" dirty="0" smtClean="0"/>
              <a:t>Test and Measurement</a:t>
            </a:r>
          </a:p>
          <a:p>
            <a:pPr lvl="2"/>
            <a:r>
              <a:rPr lang="en-US" dirty="0" smtClean="0"/>
              <a:t>Electrical</a:t>
            </a:r>
          </a:p>
          <a:p>
            <a:pPr lvl="2"/>
            <a:r>
              <a:rPr lang="en-US" dirty="0" smtClean="0"/>
              <a:t>Mechanical</a:t>
            </a:r>
          </a:p>
          <a:p>
            <a:pPr lvl="2"/>
            <a:r>
              <a:rPr lang="en-US" dirty="0" smtClean="0"/>
              <a:t>Optical</a:t>
            </a:r>
          </a:p>
          <a:p>
            <a:pPr lvl="2"/>
            <a:r>
              <a:rPr lang="en-US" dirty="0" smtClean="0"/>
              <a:t>Fluidic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xmlns="" val="177526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a:bodyPr>
          <a:lstStyle/>
          <a:p>
            <a:r>
              <a:rPr lang="en-US" dirty="0" smtClean="0"/>
              <a:t>Example: Microfluidic Mixer</a:t>
            </a:r>
            <a:endParaRPr lang="en-US" dirty="0"/>
          </a:p>
        </p:txBody>
      </p:sp>
      <p:sp>
        <p:nvSpPr>
          <p:cNvPr id="3" name="Subtitle 2"/>
          <p:cNvSpPr>
            <a:spLocks noGrp="1"/>
          </p:cNvSpPr>
          <p:nvPr>
            <p:ph type="subTitle" idx="1"/>
          </p:nvPr>
        </p:nvSpPr>
        <p:spPr/>
        <p:txBody>
          <a:bodyPr/>
          <a:lstStyle/>
          <a:p>
            <a:r>
              <a:rPr lang="en-US" dirty="0" smtClean="0"/>
              <a:t>Brian Baker</a:t>
            </a:r>
          </a:p>
          <a:p>
            <a:r>
              <a:rPr lang="en-US" dirty="0" smtClean="0"/>
              <a:t>Dr. Bruce Gale</a:t>
            </a:r>
          </a:p>
          <a:p>
            <a:r>
              <a:rPr lang="en-US" dirty="0" smtClean="0"/>
              <a:t>July 4, 2016</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470</Words>
  <Application>Microsoft Office PowerPoint</Application>
  <PresentationFormat>On-screen Show (4:3)</PresentationFormat>
  <Paragraphs>146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Title of Research Project or Device To Be Fabricated</vt:lpstr>
      <vt:lpstr>Abstract</vt:lpstr>
      <vt:lpstr>Design Concept</vt:lpstr>
      <vt:lpstr>Applicable Graphs, Data, or Figures</vt:lpstr>
      <vt:lpstr>Device Architecture Top View and Cross Section Process Flow</vt:lpstr>
      <vt:lpstr>Proposed Materials and Fabrication Processes</vt:lpstr>
      <vt:lpstr>References</vt:lpstr>
      <vt:lpstr>Example: Microfluidic Mixer</vt:lpstr>
      <vt:lpstr>Example: Abstract</vt:lpstr>
      <vt:lpstr>Example: Design Concept</vt:lpstr>
      <vt:lpstr>Example: Applicable Graphs, Data, or Figures</vt:lpstr>
      <vt:lpstr>Example: Device Architecture Top View and Cross Section Process Flow</vt:lpstr>
      <vt:lpstr>Example: Proposed Materials and Fabrication Processes</vt:lpstr>
      <vt:lpstr>Example: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Research Project or Device Being Fabricated</dc:title>
  <dc:creator>Brian Baker</dc:creator>
  <cp:lastModifiedBy>Brian Baker</cp:lastModifiedBy>
  <cp:revision>38</cp:revision>
  <dcterms:created xsi:type="dcterms:W3CDTF">2016-06-30T15:13:05Z</dcterms:created>
  <dcterms:modified xsi:type="dcterms:W3CDTF">2016-07-23T00:11:04Z</dcterms:modified>
</cp:coreProperties>
</file>