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6" d="100"/>
          <a:sy n="106" d="100"/>
        </p:scale>
        <p:origin x="1352" y="2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B8EF3-FD9B-2149-99D0-73F1C40E3CA3}" type="datetimeFigureOut">
              <a:rPr lang="en-US" smtClean="0"/>
              <a:pPr/>
              <a:t>8/12/16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DE39C-675C-8449-B35C-16B6C74FDE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3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DE39C-675C-8449-B35C-16B6C74FDE7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1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B8BE-88FD-214F-95E7-3E364072EC98}" type="datetimeFigureOut">
              <a:rPr lang="en-US" smtClean="0"/>
              <a:pPr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78A-BE60-3845-B648-F3D8C8E46D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32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B8BE-88FD-214F-95E7-3E364072EC98}" type="datetimeFigureOut">
              <a:rPr lang="en-US" smtClean="0"/>
              <a:pPr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78A-BE60-3845-B648-F3D8C8E46D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40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B8BE-88FD-214F-95E7-3E364072EC98}" type="datetimeFigureOut">
              <a:rPr lang="en-US" smtClean="0"/>
              <a:pPr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78A-BE60-3845-B648-F3D8C8E46D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0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B8BE-88FD-214F-95E7-3E364072EC98}" type="datetimeFigureOut">
              <a:rPr lang="en-US" smtClean="0"/>
              <a:pPr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78A-BE60-3845-B648-F3D8C8E46D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1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B8BE-88FD-214F-95E7-3E364072EC98}" type="datetimeFigureOut">
              <a:rPr lang="en-US" smtClean="0"/>
              <a:pPr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78A-BE60-3845-B648-F3D8C8E46D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2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B8BE-88FD-214F-95E7-3E364072EC98}" type="datetimeFigureOut">
              <a:rPr lang="en-US" smtClean="0"/>
              <a:pPr/>
              <a:t>8/12/16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78A-BE60-3845-B648-F3D8C8E46D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4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B8BE-88FD-214F-95E7-3E364072EC98}" type="datetimeFigureOut">
              <a:rPr lang="en-US" smtClean="0"/>
              <a:pPr/>
              <a:t>8/12/16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78A-BE60-3845-B648-F3D8C8E46D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60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B8BE-88FD-214F-95E7-3E364072EC98}" type="datetimeFigureOut">
              <a:rPr lang="en-US" smtClean="0"/>
              <a:pPr/>
              <a:t>8/12/16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78A-BE60-3845-B648-F3D8C8E46D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6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B8BE-88FD-214F-95E7-3E364072EC98}" type="datetimeFigureOut">
              <a:rPr lang="en-US" smtClean="0"/>
              <a:pPr/>
              <a:t>8/12/16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78A-BE60-3845-B648-F3D8C8E46D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5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B8BE-88FD-214F-95E7-3E364072EC98}" type="datetimeFigureOut">
              <a:rPr lang="en-US" smtClean="0"/>
              <a:pPr/>
              <a:t>8/12/16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78A-BE60-3845-B648-F3D8C8E46D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9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1B8BE-88FD-214F-95E7-3E364072EC98}" type="datetimeFigureOut">
              <a:rPr lang="en-US" smtClean="0"/>
              <a:pPr/>
              <a:t>8/12/16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78A-BE60-3845-B648-F3D8C8E46D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68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1B8BE-88FD-214F-95E7-3E364072EC98}" type="datetimeFigureOut">
              <a:rPr lang="en-US" smtClean="0"/>
              <a:pPr/>
              <a:t>8/12/16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D378A-BE60-3845-B648-F3D8C8E46D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5.jpeg"/><Relationship Id="rId13" Type="http://schemas.openxmlformats.org/officeDocument/2006/relationships/image" Target="../media/image15.jpeg"/><Relationship Id="rId14" Type="http://schemas.openxmlformats.org/officeDocument/2006/relationships/image" Target="../media/image16.jpeg"/><Relationship Id="rId15" Type="http://schemas.openxmlformats.org/officeDocument/2006/relationships/image" Target="../media/image17.png"/><Relationship Id="rId16" Type="http://schemas.openxmlformats.org/officeDocument/2006/relationships/image" Target="../media/image18.jpeg"/><Relationship Id="rId17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USTAR Logo_Alt-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67" y="203313"/>
            <a:ext cx="1696913" cy="521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969" y="2959340"/>
            <a:ext cx="3037114" cy="838200"/>
          </a:xfrm>
        </p:spPr>
        <p:txBody>
          <a:bodyPr>
            <a:noAutofit/>
          </a:bodyPr>
          <a:lstStyle/>
          <a:p>
            <a:r>
              <a:rPr lang="en-US" sz="2400" b="0" dirty="0" smtClean="0">
                <a:solidFill>
                  <a:srgbClr val="FF0000"/>
                </a:solidFill>
              </a:rPr>
              <a:t>Center for </a:t>
            </a:r>
            <a:r>
              <a:rPr lang="en-US" sz="2400" b="0" dirty="0">
                <a:solidFill>
                  <a:srgbClr val="FF0000"/>
                </a:solidFill>
              </a:rPr>
              <a:t>E</a:t>
            </a:r>
            <a:r>
              <a:rPr lang="en-US" sz="2400" b="0" dirty="0" smtClean="0">
                <a:solidFill>
                  <a:srgbClr val="FF0000"/>
                </a:solidFill>
              </a:rPr>
              <a:t>ngineering Innovation</a:t>
            </a:r>
            <a:endParaRPr lang="en-US" sz="2400" b="0" dirty="0">
              <a:solidFill>
                <a:srgbClr val="FF0000"/>
              </a:solidFill>
            </a:endParaRPr>
          </a:p>
        </p:txBody>
      </p:sp>
      <p:pic>
        <p:nvPicPr>
          <p:cNvPr id="6" name="Picture 5" descr="SMBB_Pic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b="13214"/>
          <a:stretch/>
        </p:blipFill>
        <p:spPr>
          <a:xfrm>
            <a:off x="2859883" y="696053"/>
            <a:ext cx="2743200" cy="147174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282728" y="2213603"/>
            <a:ext cx="3352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USTAR Cleanroom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665880" y="2665550"/>
            <a:ext cx="3352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Surface Analysis &amp; </a:t>
            </a:r>
            <a:r>
              <a:rPr lang="en-US" sz="2400" dirty="0" err="1" smtClean="0">
                <a:solidFill>
                  <a:srgbClr val="FF0000"/>
                </a:solidFill>
              </a:rPr>
              <a:t>nanoImaging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9" descr="IMG_909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52" y="3488430"/>
            <a:ext cx="3429000" cy="2286000"/>
          </a:xfrm>
          <a:prstGeom prst="rect">
            <a:avLst/>
          </a:prstGeom>
        </p:spPr>
      </p:pic>
      <p:pic>
        <p:nvPicPr>
          <p:cNvPr id="11" name="Picture 10" descr="IMG_926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1" y="2832598"/>
            <a:ext cx="2286000" cy="2286000"/>
          </a:xfrm>
          <a:prstGeom prst="rect">
            <a:avLst/>
          </a:prstGeom>
        </p:spPr>
      </p:pic>
      <p:pic>
        <p:nvPicPr>
          <p:cNvPr id="12" name="Picture 11" descr="102_056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716807"/>
            <a:ext cx="2743200" cy="20576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08827" y="5728264"/>
            <a:ext cx="17020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• </a:t>
            </a:r>
            <a:r>
              <a:rPr lang="en-US" sz="1400" dirty="0" smtClean="0"/>
              <a:t>Sensors </a:t>
            </a:r>
          </a:p>
          <a:p>
            <a:r>
              <a:rPr lang="en-US" sz="1400" dirty="0" smtClean="0"/>
              <a:t>• Actuators </a:t>
            </a:r>
          </a:p>
          <a:p>
            <a:r>
              <a:rPr lang="en-US" sz="1400" dirty="0" smtClean="0"/>
              <a:t>• System prototypes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63405" y="5081933"/>
            <a:ext cx="21927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• Thin film patterning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• Microfluidics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• </a:t>
            </a:r>
            <a:r>
              <a:rPr lang="en-US" sz="1400" dirty="0">
                <a:solidFill>
                  <a:srgbClr val="000000"/>
                </a:solidFill>
              </a:rPr>
              <a:t>L</a:t>
            </a:r>
            <a:r>
              <a:rPr lang="en-US" sz="1400" dirty="0" smtClean="0">
                <a:solidFill>
                  <a:srgbClr val="000000"/>
                </a:solidFill>
              </a:rPr>
              <a:t>aser &amp; wire EDM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• </a:t>
            </a:r>
            <a:r>
              <a:rPr lang="en-US" sz="1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err="1" smtClean="0">
                <a:solidFill>
                  <a:srgbClr val="000000"/>
                </a:solidFill>
              </a:rPr>
              <a:t>machining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• Microsystems packaging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• Electrical </a:t>
            </a:r>
            <a:r>
              <a:rPr lang="en-US" sz="1400" dirty="0">
                <a:solidFill>
                  <a:srgbClr val="000000"/>
                </a:solidFill>
              </a:rPr>
              <a:t>c</a:t>
            </a:r>
            <a:r>
              <a:rPr lang="en-US" sz="1400" dirty="0" smtClean="0">
                <a:solidFill>
                  <a:srgbClr val="000000"/>
                </a:solidFill>
              </a:rPr>
              <a:t>haracterization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347063" y="2233990"/>
            <a:ext cx="683505" cy="592975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73652" y="2233990"/>
            <a:ext cx="0" cy="79742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627312" y="2233990"/>
            <a:ext cx="737176" cy="44397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327457" y="6202702"/>
            <a:ext cx="2187144" cy="79005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3600" b="1" dirty="0" smtClean="0">
                <a:solidFill>
                  <a:srgbClr val="9F0927"/>
                </a:solidFill>
                <a:cs typeface="Candara"/>
              </a:rPr>
              <a:t>Build it.     </a:t>
            </a:r>
            <a:endParaRPr lang="en-US" sz="3600" b="1" dirty="0">
              <a:solidFill>
                <a:srgbClr val="9F0927"/>
              </a:solidFill>
              <a:cs typeface="Candara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391853" y="6240911"/>
            <a:ext cx="2187144" cy="79005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sz="3600" b="1" dirty="0" smtClean="0">
                <a:solidFill>
                  <a:srgbClr val="9F0927"/>
                </a:solidFill>
                <a:cs typeface="Candara"/>
              </a:rPr>
              <a:t>Look at it.     </a:t>
            </a:r>
            <a:endParaRPr lang="en-US" sz="3600" b="1" dirty="0">
              <a:solidFill>
                <a:srgbClr val="9F0927"/>
              </a:solidFill>
              <a:cs typeface="Candara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984443" y="6218588"/>
            <a:ext cx="4628870" cy="79005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sz="3600" b="1" dirty="0" smtClean="0">
                <a:solidFill>
                  <a:srgbClr val="9F0927"/>
                </a:solidFill>
                <a:cs typeface="Candara"/>
              </a:rPr>
              <a:t>Commercialize it.     </a:t>
            </a:r>
            <a:endParaRPr lang="en-US" sz="3600" b="1" dirty="0">
              <a:solidFill>
                <a:srgbClr val="9F0927"/>
              </a:solidFill>
              <a:cs typeface="Candar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03083" y="5730322"/>
            <a:ext cx="35869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• Correlative </a:t>
            </a:r>
            <a:r>
              <a:rPr lang="en-US" sz="1400" dirty="0"/>
              <a:t>multi-scale analytical microscopy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• fast</a:t>
            </a:r>
            <a:r>
              <a:rPr lang="en-US" sz="1400" dirty="0" smtClean="0">
                <a:solidFill>
                  <a:srgbClr val="000000"/>
                </a:solidFill>
              </a:rPr>
              <a:t>, hi-res analytical </a:t>
            </a:r>
            <a:r>
              <a:rPr lang="en-US" sz="1400" dirty="0">
                <a:solidFill>
                  <a:srgbClr val="000000"/>
                </a:solidFill>
              </a:rPr>
              <a:t>e</a:t>
            </a:r>
            <a:r>
              <a:rPr lang="en-US" sz="1400" dirty="0" smtClean="0">
                <a:solidFill>
                  <a:srgbClr val="000000"/>
                </a:solidFill>
              </a:rPr>
              <a:t>lectron </a:t>
            </a:r>
            <a:r>
              <a:rPr lang="en-US" sz="1400" dirty="0">
                <a:solidFill>
                  <a:srgbClr val="000000"/>
                </a:solidFill>
              </a:rPr>
              <a:t>microscopy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• surface chemistry and </a:t>
            </a:r>
            <a:r>
              <a:rPr lang="en-US" sz="1400" smtClean="0">
                <a:solidFill>
                  <a:srgbClr val="000000"/>
                </a:solidFill>
              </a:rPr>
              <a:t>topogrphy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0542" y="730486"/>
            <a:ext cx="241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www.nanofab.utah.edu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4" y="3993"/>
            <a:ext cx="1362459" cy="112776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429" y="-189848"/>
            <a:ext cx="4151384" cy="112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MBB_Pic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" b="12749"/>
          <a:stretch/>
        </p:blipFill>
        <p:spPr>
          <a:xfrm>
            <a:off x="6188099" y="0"/>
            <a:ext cx="2955901" cy="1602377"/>
          </a:xfrm>
          <a:prstGeom prst="rect">
            <a:avLst/>
          </a:prstGeom>
        </p:spPr>
      </p:pic>
      <p:pic>
        <p:nvPicPr>
          <p:cNvPr id="24" name="Picture 23" descr="USTAR Logo_Alt-CMY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3" y="818476"/>
            <a:ext cx="1181100" cy="382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709" y="1531837"/>
            <a:ext cx="3063292" cy="838200"/>
          </a:xfrm>
        </p:spPr>
        <p:txBody>
          <a:bodyPr>
            <a:noAutofit/>
          </a:bodyPr>
          <a:lstStyle/>
          <a:p>
            <a:r>
              <a:rPr lang="en-US" sz="2400" b="0" dirty="0" smtClean="0">
                <a:solidFill>
                  <a:srgbClr val="C00000"/>
                </a:solidFill>
              </a:rPr>
              <a:t>Center for </a:t>
            </a:r>
            <a:r>
              <a:rPr lang="en-US" sz="2400" b="0" dirty="0">
                <a:solidFill>
                  <a:srgbClr val="C00000"/>
                </a:solidFill>
              </a:rPr>
              <a:t>E</a:t>
            </a:r>
            <a:r>
              <a:rPr lang="en-US" sz="2400" b="0" dirty="0" smtClean="0">
                <a:solidFill>
                  <a:srgbClr val="C00000"/>
                </a:solidFill>
              </a:rPr>
              <a:t>ngineering Innovation</a:t>
            </a:r>
            <a:endParaRPr lang="en-US" sz="2400" b="0" dirty="0">
              <a:solidFill>
                <a:srgbClr val="C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21771" y="1663630"/>
            <a:ext cx="2809457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00000"/>
                </a:solidFill>
              </a:rPr>
              <a:t>USTAR </a:t>
            </a:r>
            <a:r>
              <a:rPr lang="en-US" sz="2400" dirty="0" err="1" smtClean="0">
                <a:solidFill>
                  <a:srgbClr val="C00000"/>
                </a:solidFill>
              </a:rPr>
              <a:t>Cleanroom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27380" y="1526270"/>
            <a:ext cx="306070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00000"/>
                </a:solidFill>
              </a:rPr>
              <a:t>Surface Analysis &amp; </a:t>
            </a:r>
            <a:r>
              <a:rPr lang="en-US" sz="2400" dirty="0" err="1" smtClean="0">
                <a:solidFill>
                  <a:srgbClr val="C00000"/>
                </a:solidFill>
              </a:rPr>
              <a:t>nanoImaging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1770" y="4215660"/>
            <a:ext cx="3048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• Thin film deposition and patterning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• </a:t>
            </a:r>
            <a:r>
              <a:rPr lang="en-US" sz="1400" dirty="0" err="1" smtClean="0">
                <a:solidFill>
                  <a:srgbClr val="000000"/>
                </a:solidFill>
              </a:rPr>
              <a:t>Microfluidics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• Biomedical </a:t>
            </a:r>
            <a:r>
              <a:rPr lang="en-US" sz="1400" dirty="0" err="1" smtClean="0">
                <a:solidFill>
                  <a:srgbClr val="000000"/>
                </a:solidFill>
              </a:rPr>
              <a:t>microsystems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• DRIE micromachining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• Microsystems packaging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• Electrical </a:t>
            </a:r>
            <a:r>
              <a:rPr lang="en-US" sz="1400" dirty="0">
                <a:solidFill>
                  <a:srgbClr val="000000"/>
                </a:solidFill>
              </a:rPr>
              <a:t>c</a:t>
            </a:r>
            <a:r>
              <a:rPr lang="en-US" sz="1400" dirty="0" smtClean="0">
                <a:solidFill>
                  <a:srgbClr val="000000"/>
                </a:solidFill>
              </a:rPr>
              <a:t>haracterization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5322100"/>
            <a:ext cx="2787686" cy="79005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3200" b="1" dirty="0" smtClean="0">
                <a:solidFill>
                  <a:srgbClr val="9F0927"/>
                </a:solidFill>
                <a:cs typeface="Candara"/>
              </a:rPr>
              <a:t>Build it.     </a:t>
            </a:r>
            <a:endParaRPr lang="en-US" sz="3200" b="1" dirty="0">
              <a:solidFill>
                <a:srgbClr val="9F0927"/>
              </a:solidFill>
              <a:cs typeface="Candara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902100" y="5322100"/>
            <a:ext cx="3060705" cy="79005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sz="3200" b="1" dirty="0" smtClean="0">
                <a:solidFill>
                  <a:srgbClr val="9F0927"/>
                </a:solidFill>
                <a:cs typeface="Candara"/>
              </a:rPr>
              <a:t>Look at it.     </a:t>
            </a:r>
            <a:endParaRPr lang="en-US" sz="3200" b="1" dirty="0">
              <a:solidFill>
                <a:srgbClr val="9F0927"/>
              </a:solidFill>
              <a:cs typeface="Candara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32652" y="5322100"/>
            <a:ext cx="3111348" cy="79005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sz="3200" b="1" dirty="0" smtClean="0">
                <a:solidFill>
                  <a:srgbClr val="9F0927"/>
                </a:solidFill>
                <a:cs typeface="Candara"/>
              </a:rPr>
              <a:t>Commercialize it.     </a:t>
            </a:r>
            <a:endParaRPr lang="en-US" sz="3200" b="1" dirty="0">
              <a:solidFill>
                <a:srgbClr val="9F0927"/>
              </a:solidFill>
              <a:cs typeface="Candar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27380" y="4226105"/>
            <a:ext cx="31052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• </a:t>
            </a:r>
            <a:r>
              <a:rPr lang="en-US" sz="1400" dirty="0" smtClean="0"/>
              <a:t>Correlative multi-scale analytical microscopy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• Fast, hi-res analytical electron imaging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• AFM, SEM, </a:t>
            </a:r>
            <a:r>
              <a:rPr lang="en-US" sz="1400" dirty="0" err="1" smtClean="0">
                <a:solidFill>
                  <a:srgbClr val="000000"/>
                </a:solidFill>
              </a:rPr>
              <a:t>dbFIB</a:t>
            </a:r>
            <a:r>
              <a:rPr lang="en-US" sz="1400" dirty="0" smtClean="0">
                <a:solidFill>
                  <a:srgbClr val="000000"/>
                </a:solidFill>
              </a:rPr>
              <a:t>, S/TEM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• Surface analysis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258" y="1125868"/>
            <a:ext cx="2216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</a:rPr>
              <a:t>www.nanofab.utah.edu</a:t>
            </a:r>
            <a:endParaRPr lang="en-US" sz="1600" b="1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1770" y="2363313"/>
            <a:ext cx="2809457" cy="187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/>
          <a:srcRect b="3783"/>
          <a:stretch/>
        </p:blipFill>
        <p:spPr bwMode="auto">
          <a:xfrm>
            <a:off x="2902100" y="2362917"/>
            <a:ext cx="3060705" cy="187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/>
          <a:srcRect t="3946" b="1826"/>
          <a:stretch/>
        </p:blipFill>
        <p:spPr bwMode="auto">
          <a:xfrm>
            <a:off x="6080709" y="2367387"/>
            <a:ext cx="3063292" cy="186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032652" y="4262767"/>
            <a:ext cx="2411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• </a:t>
            </a:r>
            <a:r>
              <a:rPr lang="en-US" sz="1400" dirty="0" err="1" smtClean="0"/>
              <a:t>Microsensors</a:t>
            </a:r>
            <a:r>
              <a:rPr lang="en-US" sz="1400" dirty="0" smtClean="0"/>
              <a:t> and actuators  </a:t>
            </a:r>
          </a:p>
          <a:p>
            <a:r>
              <a:rPr lang="en-US" sz="1400" dirty="0" smtClean="0"/>
              <a:t>• System prototypes </a:t>
            </a:r>
            <a:endParaRPr lang="en-US" sz="14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6733" y="0"/>
            <a:ext cx="5920884" cy="83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77750" y="6131264"/>
            <a:ext cx="2714422" cy="78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3840" y="6127235"/>
            <a:ext cx="863764" cy="73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48788" y="6131444"/>
            <a:ext cx="786059" cy="73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102_0565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r="6847"/>
          <a:stretch/>
        </p:blipFill>
        <p:spPr>
          <a:xfrm>
            <a:off x="1577214" y="6130293"/>
            <a:ext cx="876300" cy="783992"/>
          </a:xfrm>
          <a:prstGeom prst="rect">
            <a:avLst/>
          </a:prstGeom>
        </p:spPr>
      </p:pic>
      <p:pic>
        <p:nvPicPr>
          <p:cNvPr id="32" name="Picture 2" descr="C:\Documents and Settings\All Users\Documents\quantadata\BBaker\DRIE\Bosch 7-19-10\600 cycles 58 sf6 80 cf4 9to5 sec_02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20758" y="6131444"/>
            <a:ext cx="851109" cy="783992"/>
          </a:xfrm>
          <a:prstGeom prst="rect">
            <a:avLst/>
          </a:prstGeom>
          <a:noFill/>
        </p:spPr>
      </p:pic>
      <p:pic>
        <p:nvPicPr>
          <p:cNvPr id="33" name="Picture 12" descr="After_annea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68537" y="6127235"/>
            <a:ext cx="774646" cy="774646"/>
          </a:xfrm>
          <a:prstGeom prst="rect">
            <a:avLst/>
          </a:prstGeom>
          <a:noFill/>
        </p:spPr>
      </p:pic>
      <p:pic>
        <p:nvPicPr>
          <p:cNvPr id="34" name="Picture 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069822" y="6131444"/>
            <a:ext cx="798715" cy="80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5" descr="http://sal.nanofab.utah.edu/files/2014/07/Inconel-65-1000x-IPF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643183" y="6131264"/>
            <a:ext cx="834567" cy="794235"/>
          </a:xfrm>
          <a:prstGeom prst="rect">
            <a:avLst/>
          </a:prstGeom>
          <a:noFill/>
        </p:spPr>
      </p:pic>
      <p:pic>
        <p:nvPicPr>
          <p:cNvPr id="36" name="Picture 26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79736" y="6131264"/>
            <a:ext cx="862672" cy="72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76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20473</TotalTime>
  <Words>126</Words>
  <Application>Microsoft Macintosh PowerPoint</Application>
  <PresentationFormat>On-screen Show (4:3)</PresentationFormat>
  <Paragraphs>39</Paragraphs>
  <Slides>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Center for Engineering Innovation</vt:lpstr>
      <vt:lpstr>Center for Engineering Innovation</vt:lpstr>
    </vt:vector>
  </TitlesOfParts>
  <Company>uofu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Center for Engineering Innovation</dc:title>
  <dc:creator>Ian Harvey</dc:creator>
  <cp:lastModifiedBy>Ian Harvey</cp:lastModifiedBy>
  <cp:revision>50</cp:revision>
  <dcterms:created xsi:type="dcterms:W3CDTF">2015-04-17T14:04:36Z</dcterms:created>
  <dcterms:modified xsi:type="dcterms:W3CDTF">2016-08-12T22:44:05Z</dcterms:modified>
</cp:coreProperties>
</file>