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s/comment4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eton Hodgso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4F7EA4B-31F9-4D46-A013-C0DBBDBD944B}">
  <a:tblStyle styleId="{34F7EA4B-31F9-4D46-A013-C0DBBDBD944B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90E04D7-F9F0-42D1-8E80-F53316C26CD9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E4DF809-0E50-4DAF-B070-528A8AC10C8A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80BDC22-50E6-4F61-A1C7-3070838948C3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F6BA5E2-FC62-4E23-A1CB-6BA3F8F63C8C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5">
    <p:pos x="6000" y="0"/>
    <p:text>Are these values correct? If not, let us know and we can change them.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*The 12:5 did not etch as well as it should. We may run another test soon to gather better data.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* Again, the 12:5 data does not look as it should.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Top Views: Notice that the PR on the wafer gets progressively more pitted and uneven as the aspect ratio increases.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*Did you want bigger views of the separate pictures? If so, we can crop/modify the following pictures (or the ones with measurements on them) to better fit the slides.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98548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383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6359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0820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89397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If only I could crop this picture!</a:t>
            </a:r>
          </a:p>
        </p:txBody>
      </p:sp>
    </p:spTree>
    <p:extLst>
      <p:ext uri="{BB962C8B-B14F-4D97-AF65-F5344CB8AC3E}">
        <p14:creationId xmlns:p14="http://schemas.microsoft.com/office/powerpoint/2010/main" xmlns="" val="3202332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70511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1885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1315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20315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2994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9731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3170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4465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81934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15782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3392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6173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48115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51745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8643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0716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8084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869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079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355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8496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67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4021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1pPr>
            <a:lvl2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2pPr>
            <a:lvl3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3pPr>
            <a:lvl4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4pPr>
            <a:lvl5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5pPr>
            <a:lvl6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6pPr>
            <a:lvl7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7pPr>
            <a:lvl8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8pPr>
            <a:lvl9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AZ 9260 Characterization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800"/>
              <a:t>By: Timothy Kowalchik and Keeton Hodgson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11:5 and 12:5 Top View</a:t>
            </a:r>
          </a:p>
        </p:txBody>
      </p:sp>
      <p:sp>
        <p:nvSpPr>
          <p:cNvPr id="102" name="Shape 102"/>
          <p:cNvSpPr/>
          <p:nvPr/>
        </p:nvSpPr>
        <p:spPr>
          <a:xfrm>
            <a:off x="0" y="3461175"/>
            <a:ext cx="4526934" cy="3396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3" name="Shape 103"/>
          <p:cNvSpPr/>
          <p:nvPr/>
        </p:nvSpPr>
        <p:spPr>
          <a:xfrm>
            <a:off x="4567700" y="3424168"/>
            <a:ext cx="4576300" cy="34338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13:5 and 14:5 Top View</a:t>
            </a:r>
          </a:p>
        </p:txBody>
      </p:sp>
      <p:sp>
        <p:nvSpPr>
          <p:cNvPr id="109" name="Shape 109"/>
          <p:cNvSpPr/>
          <p:nvPr/>
        </p:nvSpPr>
        <p:spPr>
          <a:xfrm>
            <a:off x="0" y="3474166"/>
            <a:ext cx="4510400" cy="33838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/>
          <p:nvPr/>
        </p:nvSpPr>
        <p:spPr>
          <a:xfrm>
            <a:off x="4666173" y="3495612"/>
            <a:ext cx="4477825" cy="33599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Trenches*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Large Views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9:5</a:t>
            </a:r>
          </a:p>
        </p:txBody>
      </p:sp>
      <p:sp>
        <p:nvSpPr>
          <p:cNvPr id="122" name="Shape 122"/>
          <p:cNvSpPr/>
          <p:nvPr/>
        </p:nvSpPr>
        <p:spPr>
          <a:xfrm>
            <a:off x="0" y="1822044"/>
            <a:ext cx="6712580" cy="50359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10:5</a:t>
            </a:r>
          </a:p>
        </p:txBody>
      </p:sp>
      <p:sp>
        <p:nvSpPr>
          <p:cNvPr id="128" name="Shape 128"/>
          <p:cNvSpPr/>
          <p:nvPr/>
        </p:nvSpPr>
        <p:spPr>
          <a:xfrm>
            <a:off x="0" y="1822770"/>
            <a:ext cx="6712194" cy="50352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11:5</a:t>
            </a:r>
          </a:p>
        </p:txBody>
      </p:sp>
      <p:sp>
        <p:nvSpPr>
          <p:cNvPr id="134" name="Shape 134"/>
          <p:cNvSpPr/>
          <p:nvPr/>
        </p:nvSpPr>
        <p:spPr>
          <a:xfrm>
            <a:off x="0" y="1851968"/>
            <a:ext cx="6673590" cy="5006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12:5</a:t>
            </a:r>
          </a:p>
        </p:txBody>
      </p:sp>
      <p:sp>
        <p:nvSpPr>
          <p:cNvPr id="140" name="Shape 140"/>
          <p:cNvSpPr/>
          <p:nvPr/>
        </p:nvSpPr>
        <p:spPr>
          <a:xfrm>
            <a:off x="0" y="1832687"/>
            <a:ext cx="6699314" cy="50253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13:5</a:t>
            </a:r>
          </a:p>
        </p:txBody>
      </p:sp>
      <p:sp>
        <p:nvSpPr>
          <p:cNvPr id="146" name="Shape 146"/>
          <p:cNvSpPr/>
          <p:nvPr/>
        </p:nvSpPr>
        <p:spPr>
          <a:xfrm>
            <a:off x="0" y="1832435"/>
            <a:ext cx="6699310" cy="50255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14:5</a:t>
            </a:r>
          </a:p>
        </p:txBody>
      </p:sp>
      <p:sp>
        <p:nvSpPr>
          <p:cNvPr id="152" name="Shape 152"/>
          <p:cNvSpPr/>
          <p:nvPr/>
        </p:nvSpPr>
        <p:spPr>
          <a:xfrm>
            <a:off x="-102950" y="1831788"/>
            <a:ext cx="6697029" cy="50262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6000"/>
              <a:t>Pillars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200" dirty="0"/>
              <a:t>    Recipe Details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Cycles: 			</a:t>
            </a:r>
            <a:r>
              <a:rPr lang="en" sz="2200" dirty="0" smtClean="0"/>
              <a:t>120</a:t>
            </a:r>
            <a:endParaRPr lang="en" sz="2200" dirty="0"/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Chuck Temperature: 		15°C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Helium Back Pressure: 	10 Torr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Set Pressure: 			</a:t>
            </a:r>
            <a:r>
              <a:rPr lang="en" sz="2200" dirty="0" smtClean="0"/>
              <a:t>0 </a:t>
            </a:r>
            <a:r>
              <a:rPr lang="en" sz="2200" dirty="0"/>
              <a:t>mTorr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Actual Pressure: 		</a:t>
            </a:r>
            <a:r>
              <a:rPr lang="en" sz="2200" dirty="0" smtClean="0"/>
              <a:t>17/14 </a:t>
            </a:r>
            <a:r>
              <a:rPr lang="en" sz="2200" dirty="0"/>
              <a:t>SF6/C4F8 mTorr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ICP Forward Power: 		500 W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RF Forward Power: 		25/10 W SF6/C4F8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RF Bias: 			</a:t>
            </a:r>
            <a:r>
              <a:rPr lang="en" sz="2200" dirty="0" smtClean="0"/>
              <a:t>97/55 </a:t>
            </a:r>
            <a:r>
              <a:rPr lang="en" sz="2200" dirty="0"/>
              <a:t>SF6/C4F8 V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Flow Rates: 			</a:t>
            </a:r>
            <a:r>
              <a:rPr lang="en" sz="2200" dirty="0" smtClean="0"/>
              <a:t>80:80 </a:t>
            </a:r>
            <a:r>
              <a:rPr lang="en" sz="2200" dirty="0"/>
              <a:t>SF6:C4F8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Etch:Deposition Time: 	9:5, 10:5, 11:5, 12:5 SF6:C4F8</a:t>
            </a:r>
          </a:p>
          <a:p>
            <a:endParaRPr lang="en" sz="22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Recipe Details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200" dirty="0"/>
              <a:t>Cycles: 			</a:t>
            </a:r>
            <a:r>
              <a:rPr lang="en" sz="2200" dirty="0" smtClean="0"/>
              <a:t>200</a:t>
            </a:r>
            <a:endParaRPr lang="en" sz="2200" dirty="0"/>
          </a:p>
          <a:p>
            <a:pPr lvl="0" rtl="0">
              <a:buNone/>
            </a:pPr>
            <a:r>
              <a:rPr lang="en" sz="2200" dirty="0"/>
              <a:t>Chuck Temperature: 		15°C</a:t>
            </a:r>
          </a:p>
          <a:p>
            <a:pPr lvl="0" rtl="0">
              <a:buNone/>
            </a:pPr>
            <a:r>
              <a:rPr lang="en" sz="2200" dirty="0"/>
              <a:t>Helium Back Pressure: 	10 Torr</a:t>
            </a:r>
          </a:p>
          <a:p>
            <a:pPr lvl="0" rtl="0">
              <a:buNone/>
            </a:pPr>
            <a:r>
              <a:rPr lang="en" sz="2200" dirty="0"/>
              <a:t>Set Pressure: 			</a:t>
            </a:r>
            <a:r>
              <a:rPr lang="en" sz="2200" dirty="0" smtClean="0"/>
              <a:t>0mTorr</a:t>
            </a:r>
            <a:endParaRPr lang="en" sz="2200" dirty="0"/>
          </a:p>
          <a:p>
            <a:pPr lvl="0" rtl="0">
              <a:buNone/>
            </a:pPr>
            <a:r>
              <a:rPr lang="en" sz="2200" dirty="0"/>
              <a:t>Actual Pressure: 		</a:t>
            </a:r>
            <a:r>
              <a:rPr lang="en" sz="2200" dirty="0" smtClean="0"/>
              <a:t>17/14 </a:t>
            </a:r>
            <a:r>
              <a:rPr lang="en" sz="2200" dirty="0"/>
              <a:t>SF6/C4F8 mTorr</a:t>
            </a:r>
          </a:p>
          <a:p>
            <a:pPr lvl="0" rtl="0">
              <a:buNone/>
            </a:pPr>
            <a:r>
              <a:rPr lang="en" sz="2200" dirty="0"/>
              <a:t>ICP Forward Power: 		</a:t>
            </a:r>
            <a:r>
              <a:rPr lang="en" sz="2200" dirty="0" smtClean="0"/>
              <a:t>500 W</a:t>
            </a:r>
            <a:endParaRPr lang="en" sz="2200" dirty="0"/>
          </a:p>
          <a:p>
            <a:pPr lvl="0" rtl="0">
              <a:buNone/>
            </a:pPr>
            <a:r>
              <a:rPr lang="en" sz="2200" dirty="0"/>
              <a:t>RF Forward Power: 		25/10 W SF6/C4F8</a:t>
            </a:r>
          </a:p>
          <a:p>
            <a:pPr lvl="0" rtl="0">
              <a:buNone/>
            </a:pPr>
            <a:r>
              <a:rPr lang="en" sz="2200" dirty="0"/>
              <a:t>RF Bias: 			</a:t>
            </a:r>
            <a:r>
              <a:rPr lang="en" sz="2200" dirty="0" smtClean="0"/>
              <a:t>97/55 </a:t>
            </a:r>
            <a:r>
              <a:rPr lang="en" sz="2200" dirty="0"/>
              <a:t>SF6/C4F8 V</a:t>
            </a:r>
          </a:p>
          <a:p>
            <a:pPr lvl="0" rtl="0">
              <a:buNone/>
            </a:pPr>
            <a:r>
              <a:rPr lang="en" sz="2200" dirty="0"/>
              <a:t>Flow Rates: 			</a:t>
            </a:r>
            <a:r>
              <a:rPr lang="en" sz="2200" dirty="0" smtClean="0"/>
              <a:t>80:80 </a:t>
            </a:r>
            <a:r>
              <a:rPr lang="en" sz="2200" dirty="0"/>
              <a:t>SF6/C4F8</a:t>
            </a:r>
          </a:p>
          <a:p>
            <a:pPr lvl="0" rtl="0">
              <a:buNone/>
            </a:pPr>
            <a:r>
              <a:rPr lang="en" sz="2200" dirty="0"/>
              <a:t>Etch:Deposition Time: 	9:5, 10:5, 11:5, 12:5, 13:5, 	</a:t>
            </a:r>
            <a:r>
              <a:rPr lang="en" sz="2200" dirty="0" smtClean="0"/>
              <a:t>				SF6:C4F8</a:t>
            </a:r>
            <a:endParaRPr lang="en" sz="2200" dirty="0"/>
          </a:p>
          <a:p>
            <a:pPr lvl="0" rtl="0">
              <a:buNone/>
            </a:pPr>
            <a:r>
              <a:rPr lang="en" sz="1800" dirty="0"/>
              <a:t>Questions?  Contact Tim Kowalchik at u0494768@utah.edu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-36978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9 to 5 Pillars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10 um features</a:t>
            </a:r>
          </a:p>
          <a:p>
            <a:endParaRPr lang="en"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20 um features</a:t>
            </a:r>
          </a:p>
        </p:txBody>
      </p:sp>
      <p:sp>
        <p:nvSpPr>
          <p:cNvPr id="166" name="Shape 166"/>
          <p:cNvSpPr/>
          <p:nvPr/>
        </p:nvSpPr>
        <p:spPr>
          <a:xfrm>
            <a:off x="-202544" y="2763270"/>
            <a:ext cx="4543510" cy="37132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7" name="Shape 167"/>
          <p:cNvSpPr/>
          <p:nvPr/>
        </p:nvSpPr>
        <p:spPr>
          <a:xfrm>
            <a:off x="4487400" y="2767830"/>
            <a:ext cx="4906430" cy="369195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9 to 5 - Details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Si Etch Rate:		</a:t>
            </a:r>
            <a:r>
              <a:rPr lang="en" sz="1200" dirty="0" smtClean="0"/>
              <a:t>0.57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 	</a:t>
            </a:r>
            <a:r>
              <a:rPr lang="en" sz="1200" dirty="0" smtClean="0"/>
              <a:t>4.17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10 um Pillar height:	</a:t>
            </a:r>
            <a:r>
              <a:rPr lang="en" sz="1200" dirty="0" smtClean="0"/>
              <a:t>68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Pillar Sidewall Angle: 	2.61°</a:t>
            </a:r>
          </a:p>
          <a:p>
            <a:pPr lvl="0" rtl="0">
              <a:buNone/>
            </a:pPr>
            <a:r>
              <a:rPr lang="en" sz="1200" dirty="0"/>
              <a:t>Pillar Undercut Ratio: 	21.94 rise / 1 undercut um</a:t>
            </a:r>
          </a:p>
          <a:p>
            <a:pPr lvl="0" rtl="0">
              <a:buNone/>
            </a:pPr>
            <a:r>
              <a:rPr lang="en" sz="1200" dirty="0"/>
              <a:t>Black grass:		</a:t>
            </a:r>
            <a:r>
              <a:rPr lang="en" sz="1200" dirty="0" smtClean="0"/>
              <a:t>Present </a:t>
            </a:r>
            <a:r>
              <a:rPr lang="en" sz="1200" dirty="0"/>
              <a:t>on top of features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			</a:t>
            </a:r>
            <a:r>
              <a:rPr lang="en" sz="1200" dirty="0" smtClean="0"/>
              <a:t>None </a:t>
            </a:r>
            <a:r>
              <a:rPr lang="en" sz="1200" dirty="0"/>
              <a:t>between pillars</a:t>
            </a:r>
          </a:p>
          <a:p>
            <a:pPr lv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Date:		</a:t>
            </a:r>
            <a:r>
              <a:rPr lang="en" sz="1200" dirty="0" smtClean="0"/>
              <a:t>4/23/2013</a:t>
            </a:r>
            <a:endParaRPr lang="en" sz="1200" dirty="0"/>
          </a:p>
        </p:txBody>
      </p:sp>
      <p:sp>
        <p:nvSpPr>
          <p:cNvPr id="174" name="Shape 174"/>
          <p:cNvSpPr/>
          <p:nvPr/>
        </p:nvSpPr>
        <p:spPr>
          <a:xfrm>
            <a:off x="4487400" y="2338666"/>
            <a:ext cx="5109960" cy="38376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graphicFrame>
        <p:nvGraphicFramePr>
          <p:cNvPr id="175" name="Shape 175"/>
          <p:cNvGraphicFramePr/>
          <p:nvPr/>
        </p:nvGraphicFramePr>
        <p:xfrm>
          <a:off x="525275" y="4345050"/>
          <a:ext cx="3512175" cy="1905000"/>
        </p:xfrm>
        <a:graphic>
          <a:graphicData uri="http://schemas.openxmlformats.org/drawingml/2006/table">
            <a:tbl>
              <a:tblPr>
                <a:noFill/>
                <a:tableStyleId>{34F7EA4B-31F9-4D46-A013-C0DBBDBD944B}</a:tableStyleId>
              </a:tblPr>
              <a:tblGrid>
                <a:gridCol w="1023400"/>
                <a:gridCol w="813100"/>
                <a:gridCol w="875700"/>
                <a:gridCol w="799975"/>
              </a:tblGrid>
              <a:tr h="381000">
                <a:tc gridSpan="4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9 to 5 Yield Table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Cycles: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120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Etch Depth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19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34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68 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98.2%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10 to 5 Pillars</a:t>
            </a:r>
          </a:p>
          <a:p>
            <a:endParaRPr lang="en"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10 um features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20 um features</a:t>
            </a:r>
          </a:p>
        </p:txBody>
      </p:sp>
      <p:sp>
        <p:nvSpPr>
          <p:cNvPr id="183" name="Shape 183"/>
          <p:cNvSpPr/>
          <p:nvPr/>
        </p:nvSpPr>
        <p:spPr>
          <a:xfrm>
            <a:off x="-212258" y="2777826"/>
            <a:ext cx="4547674" cy="37092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4" name="Shape 184"/>
          <p:cNvSpPr/>
          <p:nvPr/>
        </p:nvSpPr>
        <p:spPr>
          <a:xfrm>
            <a:off x="4487400" y="2774340"/>
            <a:ext cx="4855329" cy="371626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10 to 5 - Details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Si Etch Rate:		</a:t>
            </a:r>
            <a:r>
              <a:rPr lang="en" sz="1200" dirty="0" smtClean="0"/>
              <a:t>0.604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 	</a:t>
            </a:r>
            <a:r>
              <a:rPr lang="en" sz="1200" dirty="0" smtClean="0"/>
              <a:t>5.58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10 um Pillar height:	</a:t>
            </a:r>
            <a:r>
              <a:rPr lang="en" sz="1200" dirty="0" smtClean="0"/>
              <a:t>72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Pillar Sidewall Angle: 	2.918°</a:t>
            </a:r>
          </a:p>
          <a:p>
            <a:pPr lvl="0" rtl="0">
              <a:buNone/>
            </a:pPr>
            <a:r>
              <a:rPr lang="en" sz="1200" dirty="0"/>
              <a:t>Pillar Undercut Ratio: 	19.62 rise / 1 undercut um</a:t>
            </a:r>
          </a:p>
          <a:p>
            <a:pPr lvl="0" rtl="0">
              <a:buNone/>
            </a:pPr>
            <a:r>
              <a:rPr lang="en" sz="1200" dirty="0"/>
              <a:t>Black grass:		</a:t>
            </a:r>
            <a:r>
              <a:rPr lang="en" sz="1150" dirty="0" smtClean="0"/>
              <a:t>Trace </a:t>
            </a:r>
            <a:r>
              <a:rPr lang="en" sz="1150" dirty="0"/>
              <a:t>amounts on wafer edge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Date:		</a:t>
            </a:r>
            <a:r>
              <a:rPr lang="en" sz="1200" dirty="0" smtClean="0"/>
              <a:t>4/23/2013</a:t>
            </a:r>
            <a:endParaRPr lang="en" sz="1200" dirty="0"/>
          </a:p>
        </p:txBody>
      </p:sp>
      <p:sp>
        <p:nvSpPr>
          <p:cNvPr id="191" name="Shape 191"/>
          <p:cNvSpPr/>
          <p:nvPr/>
        </p:nvSpPr>
        <p:spPr>
          <a:xfrm>
            <a:off x="4487400" y="2338666"/>
            <a:ext cx="5109960" cy="38376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graphicFrame>
        <p:nvGraphicFramePr>
          <p:cNvPr id="192" name="Shape 192"/>
          <p:cNvGraphicFramePr/>
          <p:nvPr/>
        </p:nvGraphicFramePr>
        <p:xfrm>
          <a:off x="525275" y="4345050"/>
          <a:ext cx="3512175" cy="1905000"/>
        </p:xfrm>
        <a:graphic>
          <a:graphicData uri="http://schemas.openxmlformats.org/drawingml/2006/table">
            <a:tbl>
              <a:tblPr>
                <a:noFill/>
                <a:tableStyleId>{890E04D7-F9F0-42D1-8E80-F53316C26CD9}</a:tableStyleId>
              </a:tblPr>
              <a:tblGrid>
                <a:gridCol w="1023400"/>
                <a:gridCol w="813100"/>
                <a:gridCol w="875700"/>
                <a:gridCol w="799975"/>
              </a:tblGrid>
              <a:tr h="381000">
                <a:tc gridSpan="4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 to 5 Yield Table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Cycles: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120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Etch Depth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18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36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72 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98.7%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84%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93" name="Shape 193"/>
          <p:cNvSpPr/>
          <p:nvPr/>
        </p:nvSpPr>
        <p:spPr>
          <a:xfrm>
            <a:off x="4482717" y="2345542"/>
            <a:ext cx="5119324" cy="38436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11 to 5 Pillars</a:t>
            </a:r>
          </a:p>
          <a:p>
            <a:endParaRPr lang="en"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10 um features</a:t>
            </a:r>
          </a:p>
          <a:p>
            <a:endParaRPr lang="en"/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20 um features</a:t>
            </a:r>
          </a:p>
        </p:txBody>
      </p:sp>
      <p:sp>
        <p:nvSpPr>
          <p:cNvPr id="201" name="Shape 201"/>
          <p:cNvSpPr/>
          <p:nvPr/>
        </p:nvSpPr>
        <p:spPr>
          <a:xfrm>
            <a:off x="-196048" y="2779935"/>
            <a:ext cx="4555765" cy="37025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2" name="Shape 202"/>
          <p:cNvSpPr/>
          <p:nvPr/>
        </p:nvSpPr>
        <p:spPr>
          <a:xfrm>
            <a:off x="4487400" y="2786085"/>
            <a:ext cx="4854460" cy="36902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11 to 5 - Details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Si Etch Rate:		</a:t>
            </a:r>
            <a:r>
              <a:rPr lang="en" sz="1200" dirty="0" smtClean="0"/>
              <a:t>0.717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 	</a:t>
            </a:r>
            <a:r>
              <a:rPr lang="en" sz="1200" dirty="0" smtClean="0"/>
              <a:t>7.08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10 um Pillar height:	</a:t>
            </a:r>
            <a:r>
              <a:rPr lang="en" sz="1200" dirty="0" smtClean="0"/>
              <a:t>86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Pillar Sidewall Angle: 	2.743°</a:t>
            </a:r>
          </a:p>
          <a:p>
            <a:pPr lvl="0" rtl="0">
              <a:buNone/>
            </a:pPr>
            <a:r>
              <a:rPr lang="en" sz="1200" dirty="0"/>
              <a:t>Pillar Undercut Ratio: 	20.87 rise / 1 undercut um</a:t>
            </a:r>
          </a:p>
          <a:p>
            <a:pPr lvl="0" rtl="0">
              <a:buNone/>
            </a:pPr>
            <a:r>
              <a:rPr lang="en" sz="1200" dirty="0"/>
              <a:t>Black grass:		</a:t>
            </a:r>
            <a:r>
              <a:rPr lang="en" sz="1200" dirty="0" smtClean="0"/>
              <a:t>None</a:t>
            </a:r>
            <a:endParaRPr lang="en" sz="1200" dirty="0"/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Date:		</a:t>
            </a:r>
            <a:r>
              <a:rPr lang="en" sz="1200" dirty="0" smtClean="0"/>
              <a:t>4/23/2013</a:t>
            </a:r>
            <a:endParaRPr lang="en" sz="1200" dirty="0"/>
          </a:p>
        </p:txBody>
      </p:sp>
      <p:sp>
        <p:nvSpPr>
          <p:cNvPr id="209" name="Shape 209"/>
          <p:cNvSpPr/>
          <p:nvPr/>
        </p:nvSpPr>
        <p:spPr>
          <a:xfrm>
            <a:off x="4487400" y="2338666"/>
            <a:ext cx="5109960" cy="38376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graphicFrame>
        <p:nvGraphicFramePr>
          <p:cNvPr id="210" name="Shape 210"/>
          <p:cNvGraphicFramePr/>
          <p:nvPr/>
        </p:nvGraphicFramePr>
        <p:xfrm>
          <a:off x="525275" y="4345050"/>
          <a:ext cx="3512175" cy="1905000"/>
        </p:xfrm>
        <a:graphic>
          <a:graphicData uri="http://schemas.openxmlformats.org/drawingml/2006/table">
            <a:tbl>
              <a:tblPr>
                <a:noFill/>
                <a:tableStyleId>{9E4DF809-0E50-4DAF-B070-528A8AC10C8A}</a:tableStyleId>
              </a:tblPr>
              <a:tblGrid>
                <a:gridCol w="1023400"/>
                <a:gridCol w="813100"/>
                <a:gridCol w="875700"/>
                <a:gridCol w="799975"/>
              </a:tblGrid>
              <a:tr h="381000">
                <a:tc gridSpan="4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11 to 5 Yield Table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Cycles: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120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Etch Depth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21.5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43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86 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97%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96.5%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11" name="Shape 211"/>
          <p:cNvSpPr/>
          <p:nvPr/>
        </p:nvSpPr>
        <p:spPr>
          <a:xfrm>
            <a:off x="4482054" y="2355553"/>
            <a:ext cx="5104660" cy="45278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12 to 5 Pillars</a:t>
            </a:r>
          </a:p>
          <a:p>
            <a:endParaRPr lang="en"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10 um features</a:t>
            </a:r>
          </a:p>
          <a:p>
            <a:endParaRPr lang="en"/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20 um features</a:t>
            </a:r>
          </a:p>
        </p:txBody>
      </p:sp>
      <p:sp>
        <p:nvSpPr>
          <p:cNvPr id="219" name="Shape 219"/>
          <p:cNvSpPr/>
          <p:nvPr/>
        </p:nvSpPr>
        <p:spPr>
          <a:xfrm>
            <a:off x="-194044" y="2779931"/>
            <a:ext cx="4541609" cy="36904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0" name="Shape 220"/>
          <p:cNvSpPr/>
          <p:nvPr/>
        </p:nvSpPr>
        <p:spPr>
          <a:xfrm>
            <a:off x="4487400" y="2779168"/>
            <a:ext cx="4924000" cy="36919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12 to 5 - Details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Si Etch Rate:		</a:t>
            </a:r>
            <a:r>
              <a:rPr lang="en" sz="1200" dirty="0" smtClean="0"/>
              <a:t>0.73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 	</a:t>
            </a:r>
            <a:r>
              <a:rPr lang="en" sz="1200" dirty="0" smtClean="0"/>
              <a:t>11.67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10 um Pillar height:	</a:t>
            </a:r>
            <a:r>
              <a:rPr lang="en" sz="1200" dirty="0" smtClean="0"/>
              <a:t>88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Pillar Sidewall Angle: 	3.797°</a:t>
            </a:r>
          </a:p>
          <a:p>
            <a:pPr lvl="0" rtl="0">
              <a:buNone/>
            </a:pPr>
            <a:r>
              <a:rPr lang="en" sz="1200" dirty="0"/>
              <a:t>Pillar Undercut Ratio: 	15.07 rise / 1 undercut um</a:t>
            </a:r>
          </a:p>
          <a:p>
            <a:pPr lvl="0" rtl="0">
              <a:buNone/>
            </a:pPr>
            <a:r>
              <a:rPr lang="en" sz="1200" dirty="0"/>
              <a:t>Black grass:		</a:t>
            </a:r>
            <a:r>
              <a:rPr lang="en" sz="1200" dirty="0" smtClean="0"/>
              <a:t>None</a:t>
            </a:r>
            <a:endParaRPr lang="en" sz="1200" dirty="0"/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Date:		</a:t>
            </a:r>
            <a:r>
              <a:rPr lang="en" sz="1200" dirty="0" smtClean="0"/>
              <a:t>4/23/2013</a:t>
            </a:r>
            <a:endParaRPr lang="en" sz="1200" dirty="0"/>
          </a:p>
        </p:txBody>
      </p:sp>
      <p:graphicFrame>
        <p:nvGraphicFramePr>
          <p:cNvPr id="227" name="Shape 227"/>
          <p:cNvGraphicFramePr/>
          <p:nvPr/>
        </p:nvGraphicFramePr>
        <p:xfrm>
          <a:off x="525275" y="4345050"/>
          <a:ext cx="3512175" cy="1905000"/>
        </p:xfrm>
        <a:graphic>
          <a:graphicData uri="http://schemas.openxmlformats.org/drawingml/2006/table">
            <a:tbl>
              <a:tblPr>
                <a:noFill/>
                <a:tableStyleId>{480BDC22-50E6-4F61-A1C7-3070838948C3}</a:tableStyleId>
              </a:tblPr>
              <a:tblGrid>
                <a:gridCol w="1023400"/>
                <a:gridCol w="813100"/>
                <a:gridCol w="875700"/>
                <a:gridCol w="799975"/>
              </a:tblGrid>
              <a:tr h="381000">
                <a:tc gridSpan="4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12 to 5 Yield Table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Cycles: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120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Etch Depth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22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44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88 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70%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26.67%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92%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28" name="Shape 228"/>
          <p:cNvSpPr/>
          <p:nvPr/>
        </p:nvSpPr>
        <p:spPr>
          <a:xfrm>
            <a:off x="4487400" y="2337785"/>
            <a:ext cx="5109469" cy="38368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712" y="274636"/>
            <a:ext cx="91719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Comparisons</a:t>
            </a:r>
          </a:p>
        </p:txBody>
      </p:sp>
      <p:graphicFrame>
        <p:nvGraphicFramePr>
          <p:cNvPr id="234" name="Shape 234"/>
          <p:cNvGraphicFramePr/>
          <p:nvPr>
            <p:extLst>
              <p:ext uri="{D42A27DB-BD31-4B8C-83A1-F6EECF244321}">
                <p14:modId xmlns:p14="http://schemas.microsoft.com/office/powerpoint/2010/main" xmlns="" val="1048377362"/>
              </p:ext>
            </p:extLst>
          </p:nvPr>
        </p:nvGraphicFramePr>
        <p:xfrm>
          <a:off x="3712" y="1821160"/>
          <a:ext cx="9140292" cy="5036838"/>
        </p:xfrm>
        <a:graphic>
          <a:graphicData uri="http://schemas.openxmlformats.org/drawingml/2006/table">
            <a:tbl>
              <a:tblPr>
                <a:noFill/>
                <a:tableStyleId>{7F6BA5E2-FC62-4E23-A1CB-6BA3F8F63C8C}</a:tableStyleId>
              </a:tblPr>
              <a:tblGrid>
                <a:gridCol w="1015588"/>
                <a:gridCol w="1015588"/>
                <a:gridCol w="1015588"/>
                <a:gridCol w="1015588"/>
                <a:gridCol w="1015588"/>
                <a:gridCol w="1015588"/>
                <a:gridCol w="1015588"/>
                <a:gridCol w="1015588"/>
                <a:gridCol w="1015588"/>
              </a:tblGrid>
              <a:tr h="4646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 dirty="0"/>
                        <a:t>  Etch:Dep Time                              </a:t>
                      </a:r>
                    </a:p>
                    <a:p>
                      <a:pPr>
                        <a:buNone/>
                      </a:pPr>
                      <a:r>
                        <a:rPr lang="en" sz="900" dirty="0"/>
                        <a:t>Parameter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900"/>
                        <a:t>9:5</a:t>
                      </a:r>
                    </a:p>
                  </a:txBody>
                  <a:tcPr marL="91425" marR="91425" marT="91425" marB="91425" anchor="ctr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900"/>
                        <a:t>10:5</a:t>
                      </a:r>
                    </a:p>
                  </a:txBody>
                  <a:tcPr marL="91425" marR="91425" marT="91425" marB="91425" anchor="ctr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900"/>
                        <a:t>11:5</a:t>
                      </a:r>
                    </a:p>
                  </a:txBody>
                  <a:tcPr marL="91425" marR="91425" marT="91425" marB="91425" anchor="ctr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900"/>
                        <a:t>12:5</a:t>
                      </a:r>
                    </a:p>
                  </a:txBody>
                  <a:tcPr marL="91425" marR="91425" marT="91425" marB="91425" anchor="ctr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246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Trenches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Pillars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Trenches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Pillars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Trenches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Pillars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Trenches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Pillars</a:t>
                      </a:r>
                    </a:p>
                  </a:txBody>
                  <a:tcPr marL="91425" marR="91425" marT="91425" marB="91425"/>
                </a:tc>
              </a:tr>
              <a:tr h="464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Percent Wafer Area Etched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5%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97%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5%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97%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5%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97%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5%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97%</a:t>
                      </a:r>
                    </a:p>
                  </a:txBody>
                  <a:tcPr marL="91425" marR="91425" marT="91425" marB="91425"/>
                </a:tc>
              </a:tr>
              <a:tr h="6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Black Grass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Present - Large Amounts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Present on tops of features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Present - Medium Amounts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Trace amounts on edge of wafer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Present - Small Amounts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None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None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None</a:t>
                      </a:r>
                    </a:p>
                  </a:txBody>
                  <a:tcPr marL="91425" marR="91425" marT="91425" marB="91425"/>
                </a:tc>
              </a:tr>
              <a:tr h="6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Photoresist to Silicon Etch Ratio (PR : SI)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0.5886 : 100</a:t>
                      </a:r>
                    </a:p>
                    <a:p>
                      <a:pPr lvl="0" rtl="0"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0.7316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0.8861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0.9238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1.118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0.9875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1.304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1.599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/>
                </a:tc>
              </a:tr>
              <a:tr h="60628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Undercut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-51.21 / 1</a:t>
                      </a:r>
                    </a:p>
                    <a:p>
                      <a:pPr lvl="0" rtl="0">
                        <a:buNone/>
                      </a:pPr>
                      <a:r>
                        <a:rPr lang="en" sz="900"/>
                        <a:t>Rise/run um</a:t>
                      </a:r>
                    </a:p>
                    <a:p>
                      <a:pPr lvl="0" rtl="0">
                        <a:buNone/>
                      </a:pPr>
                      <a:r>
                        <a:rPr lang="en" sz="900" b="1"/>
                        <a:t>Overcut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 21.94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92.26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19.62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63.14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20.87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51.11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15.07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/>
                </a:tc>
              </a:tr>
              <a:tr h="409949">
                <a:tc rowSpan="2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Large Area Etch Depths for 200 cycles* pillars are extrapolated data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158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113,33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158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120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172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143.33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139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146.76 um</a:t>
                      </a:r>
                    </a:p>
                  </a:txBody>
                  <a:tcPr marL="91425" marR="91425" marT="91425" marB="91425"/>
                </a:tc>
              </a:tr>
              <a:tr h="572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Comparison : Trenches etch 1.394X as much as pillars (158/113.33)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Comparison : Trenches etch 1.317X as much as pillars (158/120)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Comparison : Trenches etch 1.2X as much as pillars (172/143.33)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Comparison : Trenches etch 0.95X as much as pillars (139/146.76)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400">
                <a:tc rowSpan="2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Silicon Etch Rate Comparison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0.79 um / cycle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0.57 um / cycle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0.79 um / cycle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0.604 um / cycle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0.805 um / cycle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0.717 um / cycle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0.69 um / cycle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0.73 um / cycle</a:t>
                      </a:r>
                    </a:p>
                  </a:txBody>
                  <a:tcPr marL="91425" marR="91425" marT="91425" marB="91425"/>
                </a:tc>
              </a:tr>
              <a:tr h="60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/>
                        <a:t>Comparison : Trenches etch 1.38X more per cycle than pillars</a:t>
                      </a:r>
                    </a:p>
                    <a:p>
                      <a:endParaRPr lang="en" sz="900"/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/>
                        <a:t>Comparison : Trenches etch 1.308X more per cycle than pillars</a:t>
                      </a:r>
                    </a:p>
                    <a:p>
                      <a:endParaRPr lang="en" sz="900"/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/>
                        <a:t>Comparison : Trenches etch 1.124X more per cycle than pillars</a:t>
                      </a:r>
                    </a:p>
                    <a:p>
                      <a:endParaRPr lang="en" sz="900"/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dirty="0"/>
                        <a:t>Comparison : Trenches etch 0.945X more per cycle than pillars</a:t>
                      </a:r>
                    </a:p>
                    <a:p>
                      <a:endParaRPr lang="en" sz="900" dirty="0"/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9:5 and 10:5 Trenches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858227"/>
            <a:ext cx="4030200" cy="15449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	</a:t>
            </a:r>
            <a:r>
              <a:rPr lang="en" sz="1200" dirty="0" smtClean="0"/>
              <a:t>9:5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		</a:t>
            </a:r>
            <a:r>
              <a:rPr lang="en" sz="1200" dirty="0" smtClean="0"/>
              <a:t>0.79 </a:t>
            </a:r>
            <a:r>
              <a:rPr lang="en" sz="1200" dirty="0"/>
              <a:t>um </a:t>
            </a:r>
            <a:r>
              <a:rPr lang="en" sz="1200" dirty="0" smtClean="0"/>
              <a:t>per cycle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Pr Etch Rate:     	</a:t>
            </a:r>
            <a:r>
              <a:rPr lang="en" sz="1200" dirty="0" smtClean="0"/>
              <a:t>4.65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Trench Etch Depth:	</a:t>
            </a:r>
            <a:r>
              <a:rPr lang="en" sz="1200" dirty="0" smtClean="0"/>
              <a:t>158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Trench Sidewall Angle: 	88.881°</a:t>
            </a:r>
          </a:p>
          <a:p>
            <a:pPr lvl="0" rtl="0">
              <a:buNone/>
            </a:pPr>
            <a:r>
              <a:rPr lang="en" sz="1200" dirty="0"/>
              <a:t>Date</a:t>
            </a:r>
            <a:r>
              <a:rPr lang="en" sz="1200" dirty="0" smtClean="0"/>
              <a:t>:</a:t>
            </a:r>
            <a:r>
              <a:rPr lang="en" sz="1200" dirty="0"/>
              <a:t>		1/18/2013</a:t>
            </a:r>
          </a:p>
          <a:p>
            <a:endParaRPr lang="en" sz="1200"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487400" y="1858227"/>
            <a:ext cx="4030200" cy="15453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	</a:t>
            </a:r>
            <a:r>
              <a:rPr lang="en" sz="1200" dirty="0" smtClean="0"/>
              <a:t>10:5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    	</a:t>
            </a:r>
            <a:r>
              <a:rPr lang="en" sz="1200" dirty="0" smtClean="0"/>
              <a:t>0.79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	</a:t>
            </a:r>
            <a:r>
              <a:rPr lang="en" sz="1200" dirty="0" smtClean="0"/>
              <a:t>7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Trench Etch Depth:	</a:t>
            </a:r>
            <a:r>
              <a:rPr lang="en" sz="1200" dirty="0" smtClean="0"/>
              <a:t>158 </a:t>
            </a:r>
            <a:r>
              <a:rPr lang="en" sz="1200" dirty="0"/>
              <a:t>um	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Trench Sidewall Angle: 	90.621 °</a:t>
            </a:r>
          </a:p>
          <a:p>
            <a:pPr lvl="0" rtl="0">
              <a:buNone/>
            </a:pPr>
            <a:r>
              <a:rPr lang="en" sz="1200" dirty="0"/>
              <a:t>Date:		</a:t>
            </a:r>
            <a:r>
              <a:rPr lang="en" sz="1200" dirty="0" smtClean="0"/>
              <a:t>1/24/2013</a:t>
            </a:r>
            <a:endParaRPr lang="en" sz="1200" dirty="0"/>
          </a:p>
        </p:txBody>
      </p:sp>
      <p:sp>
        <p:nvSpPr>
          <p:cNvPr id="43" name="Shape 43"/>
          <p:cNvSpPr/>
          <p:nvPr/>
        </p:nvSpPr>
        <p:spPr>
          <a:xfrm>
            <a:off x="4569882" y="3425717"/>
            <a:ext cx="4574119" cy="34322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3409695"/>
            <a:ext cx="4596585" cy="34483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11:5 and 12:5 Trenches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859151"/>
            <a:ext cx="4030200" cy="15449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  	</a:t>
            </a:r>
            <a:r>
              <a:rPr lang="en" sz="1200" dirty="0" smtClean="0"/>
              <a:t>11:5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    	</a:t>
            </a:r>
            <a:r>
              <a:rPr lang="en" sz="1200" dirty="0" smtClean="0"/>
              <a:t>0.805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	</a:t>
            </a:r>
            <a:r>
              <a:rPr lang="en" sz="1200" dirty="0" smtClean="0"/>
              <a:t>9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Trench Etch Depth:	</a:t>
            </a:r>
            <a:r>
              <a:rPr lang="en" sz="1200" dirty="0" smtClean="0"/>
              <a:t>161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Trench Sidewall Angle: 	90.907°</a:t>
            </a:r>
          </a:p>
          <a:p>
            <a:pPr lvl="0" rtl="0">
              <a:buNone/>
            </a:pPr>
            <a:r>
              <a:rPr lang="en" sz="1200" dirty="0"/>
              <a:t>Date:		</a:t>
            </a:r>
            <a:r>
              <a:rPr lang="en" sz="1200" dirty="0" smtClean="0"/>
              <a:t>2/4/2013</a:t>
            </a:r>
            <a:endParaRPr lang="en" sz="1200" dirty="0"/>
          </a:p>
          <a:p>
            <a:endParaRPr lang="en" sz="1200"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487400" y="1859151"/>
            <a:ext cx="4030200" cy="15449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	</a:t>
            </a:r>
            <a:r>
              <a:rPr lang="en" sz="1200" dirty="0" smtClean="0"/>
              <a:t>12:5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    	</a:t>
            </a:r>
            <a:r>
              <a:rPr lang="en" sz="1200" dirty="0" smtClean="0"/>
              <a:t>0.69 </a:t>
            </a:r>
            <a:r>
              <a:rPr lang="en" sz="1200" dirty="0"/>
              <a:t>um per </a:t>
            </a:r>
            <a:r>
              <a:rPr lang="en" sz="1200" dirty="0" smtClean="0"/>
              <a:t>cycle</a:t>
            </a:r>
          </a:p>
          <a:p>
            <a:pPr lvl="0" rtl="0">
              <a:buNone/>
            </a:pPr>
            <a:r>
              <a:rPr lang="en" sz="1200" dirty="0" smtClean="0"/>
              <a:t>Pr Etch Rate:    	9 nm per cycle</a:t>
            </a:r>
          </a:p>
          <a:p>
            <a:pPr lvl="0" rtl="0">
              <a:buNone/>
            </a:pPr>
            <a:r>
              <a:rPr lang="en" sz="1200" dirty="0" smtClean="0"/>
              <a:t>Trench </a:t>
            </a:r>
            <a:r>
              <a:rPr lang="en" sz="1200" dirty="0"/>
              <a:t>Etch Depth:	</a:t>
            </a:r>
            <a:r>
              <a:rPr lang="en" sz="1200" dirty="0" smtClean="0"/>
              <a:t>138 </a:t>
            </a:r>
            <a:r>
              <a:rPr lang="en" sz="1200" dirty="0"/>
              <a:t>um*</a:t>
            </a:r>
          </a:p>
          <a:p>
            <a:pPr lvl="0" rtl="0">
              <a:buNone/>
            </a:pPr>
            <a:r>
              <a:rPr lang="en" sz="1200" dirty="0"/>
              <a:t>Trench Sidewall Angle: 	91.121°</a:t>
            </a:r>
          </a:p>
          <a:p>
            <a:pPr lvl="0" rtl="0">
              <a:buNone/>
            </a:pPr>
            <a:r>
              <a:rPr lang="en" sz="1200" dirty="0"/>
              <a:t>Date:		</a:t>
            </a:r>
            <a:r>
              <a:rPr lang="en" sz="1200" dirty="0" smtClean="0"/>
              <a:t>2/1/2013</a:t>
            </a:r>
            <a:endParaRPr lang="en" sz="1200" dirty="0"/>
          </a:p>
          <a:p>
            <a:endParaRPr lang="en" sz="1200" dirty="0"/>
          </a:p>
        </p:txBody>
      </p:sp>
      <p:sp>
        <p:nvSpPr>
          <p:cNvPr id="52" name="Shape 52"/>
          <p:cNvSpPr/>
          <p:nvPr/>
        </p:nvSpPr>
        <p:spPr>
          <a:xfrm>
            <a:off x="0" y="3430361"/>
            <a:ext cx="4567539" cy="34276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3" name="Shape 53"/>
          <p:cNvSpPr/>
          <p:nvPr/>
        </p:nvSpPr>
        <p:spPr>
          <a:xfrm>
            <a:off x="4579337" y="3433689"/>
            <a:ext cx="4564659" cy="34243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13:5 and 14:5 Trenches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859151"/>
            <a:ext cx="4030200" cy="15576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	</a:t>
            </a:r>
            <a:r>
              <a:rPr lang="en" sz="1200" dirty="0" smtClean="0"/>
              <a:t>13:5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    	</a:t>
            </a:r>
            <a:r>
              <a:rPr lang="en" sz="1200" dirty="0" smtClean="0"/>
              <a:t>0.8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	</a:t>
            </a:r>
            <a:r>
              <a:rPr lang="en" sz="1200" dirty="0" smtClean="0"/>
              <a:t>12.5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Trench Etch Depth:	</a:t>
            </a:r>
            <a:r>
              <a:rPr lang="en" sz="1200" dirty="0" smtClean="0"/>
              <a:t>160 </a:t>
            </a:r>
            <a:r>
              <a:rPr lang="en" sz="1200" dirty="0"/>
              <a:t>um	</a:t>
            </a:r>
          </a:p>
          <a:p>
            <a:pPr lvl="0" rtl="0">
              <a:buNone/>
            </a:pPr>
            <a:r>
              <a:rPr lang="en" sz="1200" dirty="0"/>
              <a:t>Trench Sidewall Angle: 	91.11°</a:t>
            </a:r>
          </a:p>
          <a:p>
            <a:pPr lvl="0" rtl="0">
              <a:buNone/>
            </a:pPr>
            <a:r>
              <a:rPr lang="en" sz="1200" dirty="0"/>
              <a:t>Date:		</a:t>
            </a:r>
            <a:r>
              <a:rPr lang="en" sz="1200" dirty="0" smtClean="0"/>
              <a:t>2/4/2013</a:t>
            </a:r>
            <a:endParaRPr lang="en" sz="1200" dirty="0"/>
          </a:p>
          <a:p>
            <a:endParaRPr lang="en" sz="1200" dirty="0"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487400" y="1859151"/>
            <a:ext cx="4030200" cy="15576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  	</a:t>
            </a:r>
            <a:r>
              <a:rPr lang="en" sz="1200" dirty="0" smtClean="0"/>
              <a:t>14:5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    	</a:t>
            </a:r>
            <a:r>
              <a:rPr lang="en" sz="1200" dirty="0" smtClean="0"/>
              <a:t>0.8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	</a:t>
            </a:r>
            <a:r>
              <a:rPr lang="en" sz="1200" dirty="0" smtClean="0"/>
              <a:t>13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Trench Etch Depth:	</a:t>
            </a:r>
            <a:r>
              <a:rPr lang="en" sz="1200" dirty="0" smtClean="0"/>
              <a:t>160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Trench Sidewall Angle: 	91.137°</a:t>
            </a:r>
          </a:p>
          <a:p>
            <a:pPr lvl="0" rtl="0">
              <a:buNone/>
            </a:pPr>
            <a:r>
              <a:rPr lang="en" sz="1200" dirty="0"/>
              <a:t>Date:		</a:t>
            </a:r>
            <a:r>
              <a:rPr lang="en" sz="1200" dirty="0" smtClean="0"/>
              <a:t>2/8/2013</a:t>
            </a:r>
            <a:endParaRPr lang="en" sz="1200" dirty="0"/>
          </a:p>
          <a:p>
            <a:endParaRPr lang="en" sz="1200" dirty="0"/>
          </a:p>
        </p:txBody>
      </p:sp>
      <p:sp>
        <p:nvSpPr>
          <p:cNvPr id="61" name="Shape 61"/>
          <p:cNvSpPr/>
          <p:nvPr/>
        </p:nvSpPr>
        <p:spPr>
          <a:xfrm>
            <a:off x="0" y="3432243"/>
            <a:ext cx="4565589" cy="34257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2" name="Shape 62"/>
          <p:cNvSpPr/>
          <p:nvPr/>
        </p:nvSpPr>
        <p:spPr>
          <a:xfrm>
            <a:off x="4580566" y="3433961"/>
            <a:ext cx="4563430" cy="342403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9:5 and 10:5 Large Areas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   	9:5</a:t>
            </a:r>
          </a:p>
          <a:p>
            <a:pPr lvl="0" rtl="0">
              <a:buNone/>
            </a:pPr>
            <a:r>
              <a:rPr lang="en" sz="1300"/>
              <a:t>Top to Grass:  	122 um</a:t>
            </a:r>
          </a:p>
          <a:p>
            <a:pPr lvl="0" rtl="0">
              <a:buNone/>
            </a:pPr>
            <a:r>
              <a:rPr lang="en" sz="1300"/>
              <a:t>Sidewall Height:  	158 um</a:t>
            </a:r>
          </a:p>
          <a:p>
            <a:endParaRPr lang="en" sz="1300"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4874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	10:5</a:t>
            </a:r>
          </a:p>
          <a:p>
            <a:pPr lvl="0" rtl="0">
              <a:buNone/>
            </a:pPr>
            <a:r>
              <a:rPr lang="en" sz="1300"/>
              <a:t>Top to Grass:  	120.9 um</a:t>
            </a:r>
          </a:p>
          <a:p>
            <a:pPr lvl="0" rtl="0">
              <a:buNone/>
            </a:pPr>
            <a:r>
              <a:rPr lang="en" sz="1300"/>
              <a:t>Sidewall Height:   	158 um</a:t>
            </a:r>
          </a:p>
        </p:txBody>
      </p:sp>
      <p:sp>
        <p:nvSpPr>
          <p:cNvPr id="70" name="Shape 70"/>
          <p:cNvSpPr/>
          <p:nvPr/>
        </p:nvSpPr>
        <p:spPr>
          <a:xfrm>
            <a:off x="4587464" y="3439216"/>
            <a:ext cx="4556534" cy="34187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1" name="Shape 71"/>
          <p:cNvSpPr/>
          <p:nvPr/>
        </p:nvSpPr>
        <p:spPr>
          <a:xfrm>
            <a:off x="0" y="3448288"/>
            <a:ext cx="4544744" cy="340970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11:5 and 12:5 Large Areas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	11:5</a:t>
            </a:r>
          </a:p>
          <a:p>
            <a:pPr lvl="0" rtl="0">
              <a:buNone/>
            </a:pPr>
            <a:r>
              <a:rPr lang="en" sz="1300"/>
              <a:t>Top to Grass:  	153.4 um</a:t>
            </a:r>
          </a:p>
          <a:p>
            <a:pPr lvl="0" rtl="0">
              <a:buNone/>
            </a:pPr>
            <a:r>
              <a:rPr lang="en" sz="1300"/>
              <a:t>Sidewall Height: 	172 um</a:t>
            </a:r>
          </a:p>
          <a:p>
            <a:endParaRPr lang="en" sz="1300"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4874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   	12:5</a:t>
            </a:r>
          </a:p>
          <a:p>
            <a:pPr lvl="0" rtl="0">
              <a:buNone/>
            </a:pPr>
            <a:r>
              <a:rPr lang="en" sz="1300"/>
              <a:t>Top to Grass:  	58* um</a:t>
            </a:r>
          </a:p>
          <a:p>
            <a:pPr lvl="0" rtl="0">
              <a:buNone/>
            </a:pPr>
            <a:r>
              <a:rPr lang="en" sz="1300"/>
              <a:t>Sidewall Height:	139 um</a:t>
            </a:r>
          </a:p>
        </p:txBody>
      </p:sp>
      <p:sp>
        <p:nvSpPr>
          <p:cNvPr id="79" name="Shape 79"/>
          <p:cNvSpPr/>
          <p:nvPr/>
        </p:nvSpPr>
        <p:spPr>
          <a:xfrm>
            <a:off x="0" y="3435508"/>
            <a:ext cx="4560874" cy="34224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4576134" y="3430566"/>
            <a:ext cx="4567864" cy="34274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13:5 and 14:5 Large Areas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   	13:5</a:t>
            </a:r>
          </a:p>
          <a:p>
            <a:pPr lvl="0" rtl="0">
              <a:buNone/>
            </a:pPr>
            <a:r>
              <a:rPr lang="en" sz="1300"/>
              <a:t>Top to Grass:  	116.4 um</a:t>
            </a:r>
          </a:p>
          <a:p>
            <a:pPr lvl="0" rtl="0">
              <a:buNone/>
            </a:pPr>
            <a:r>
              <a:rPr lang="en" sz="1300"/>
              <a:t>Sidewall Height:	159 um</a:t>
            </a:r>
          </a:p>
          <a:p>
            <a:endParaRPr lang="en" sz="1300"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4874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   	14:5</a:t>
            </a:r>
          </a:p>
          <a:p>
            <a:pPr lvl="0" rtl="0">
              <a:buNone/>
            </a:pPr>
            <a:r>
              <a:rPr lang="en" sz="1300"/>
              <a:t>Top to Grass:  	116.4 um</a:t>
            </a:r>
          </a:p>
          <a:p>
            <a:pPr lvl="0" rtl="0">
              <a:buNone/>
            </a:pPr>
            <a:r>
              <a:rPr lang="en" sz="1300"/>
              <a:t>Sidewall Height:	158 um</a:t>
            </a:r>
          </a:p>
        </p:txBody>
      </p:sp>
      <p:sp>
        <p:nvSpPr>
          <p:cNvPr id="88" name="Shape 88"/>
          <p:cNvSpPr/>
          <p:nvPr/>
        </p:nvSpPr>
        <p:spPr>
          <a:xfrm>
            <a:off x="4575844" y="3430529"/>
            <a:ext cx="4568154" cy="34274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9" name="Shape 89"/>
          <p:cNvSpPr/>
          <p:nvPr/>
        </p:nvSpPr>
        <p:spPr>
          <a:xfrm>
            <a:off x="0" y="3432232"/>
            <a:ext cx="4565354" cy="34257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9:5 and 10:5 Top View</a:t>
            </a:r>
          </a:p>
        </p:txBody>
      </p:sp>
      <p:sp>
        <p:nvSpPr>
          <p:cNvPr id="95" name="Shape 95"/>
          <p:cNvSpPr/>
          <p:nvPr/>
        </p:nvSpPr>
        <p:spPr>
          <a:xfrm>
            <a:off x="0" y="3564094"/>
            <a:ext cx="4388745" cy="32939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6" name="Shape 96"/>
          <p:cNvSpPr/>
          <p:nvPr/>
        </p:nvSpPr>
        <p:spPr>
          <a:xfrm>
            <a:off x="4527285" y="3393664"/>
            <a:ext cx="4616714" cy="34643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684</Words>
  <Application>Microsoft Office PowerPoint</Application>
  <PresentationFormat>On-screen Show (4:3)</PresentationFormat>
  <Paragraphs>307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/>
      <vt:lpstr>AZ 9260 Characterization</vt:lpstr>
      <vt:lpstr>Recipe Details</vt:lpstr>
      <vt:lpstr>9:5 and 10:5 Trenches</vt:lpstr>
      <vt:lpstr>11:5 and 12:5 Trenches</vt:lpstr>
      <vt:lpstr>13:5 and 14:5 Trenches</vt:lpstr>
      <vt:lpstr>9:5 and 10:5 Large Areas</vt:lpstr>
      <vt:lpstr>11:5 and 12:5 Large Areas</vt:lpstr>
      <vt:lpstr>13:5 and 14:5 Large Areas</vt:lpstr>
      <vt:lpstr>9:5 and 10:5 Top View</vt:lpstr>
      <vt:lpstr>11:5 and 12:5 Top View</vt:lpstr>
      <vt:lpstr>13:5 and 14:5 Top View</vt:lpstr>
      <vt:lpstr>Trenches*</vt:lpstr>
      <vt:lpstr>9:5</vt:lpstr>
      <vt:lpstr>10:5</vt:lpstr>
      <vt:lpstr>11:5</vt:lpstr>
      <vt:lpstr>12:5</vt:lpstr>
      <vt:lpstr>13:5</vt:lpstr>
      <vt:lpstr>14:5</vt:lpstr>
      <vt:lpstr>Pillars</vt:lpstr>
      <vt:lpstr>9 to 5 Pillars</vt:lpstr>
      <vt:lpstr>9 to 5 - Details</vt:lpstr>
      <vt:lpstr>
 10 to 5 Pillars </vt:lpstr>
      <vt:lpstr>10 to 5 - Details</vt:lpstr>
      <vt:lpstr>11 to 5 Pillars </vt:lpstr>
      <vt:lpstr>11 to 5 - Details</vt:lpstr>
      <vt:lpstr>12 to 5 Pillars </vt:lpstr>
      <vt:lpstr>12 to 5 - Details</vt:lpstr>
      <vt:lpstr>Comparisons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9260 Characterization</dc:title>
  <dc:creator>Tim Kowalchik</dc:creator>
  <cp:lastModifiedBy>Brian Baker</cp:lastModifiedBy>
  <cp:revision>3</cp:revision>
  <dcterms:modified xsi:type="dcterms:W3CDTF">2013-05-06T14:20:24Z</dcterms:modified>
</cp:coreProperties>
</file>